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handoutMasterIdLst>
    <p:handoutMasterId r:id="rId19"/>
  </p:handoutMasterIdLst>
  <p:sldIdLst>
    <p:sldId id="256" r:id="rId2"/>
    <p:sldId id="258" r:id="rId3"/>
    <p:sldId id="257" r:id="rId4"/>
    <p:sldId id="259" r:id="rId5"/>
    <p:sldId id="260" r:id="rId6"/>
    <p:sldId id="261" r:id="rId7"/>
    <p:sldId id="262" r:id="rId8"/>
    <p:sldId id="263" r:id="rId9"/>
    <p:sldId id="264" r:id="rId10"/>
    <p:sldId id="265" r:id="rId11"/>
    <p:sldId id="266" r:id="rId12"/>
    <p:sldId id="271" r:id="rId13"/>
    <p:sldId id="267" r:id="rId14"/>
    <p:sldId id="268" r:id="rId15"/>
    <p:sldId id="269" r:id="rId16"/>
    <p:sldId id="270" r:id="rId17"/>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74" autoAdjust="0"/>
    <p:restoredTop sz="94660"/>
  </p:normalViewPr>
  <p:slideViewPr>
    <p:cSldViewPr>
      <p:cViewPr varScale="1">
        <p:scale>
          <a:sx n="88" d="100"/>
          <a:sy n="88" d="100"/>
        </p:scale>
        <p:origin x="-103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389BD2-8D57-4C83-8031-D5D159DD942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CD1AFB5-0117-430F-BE0F-EDA7B49B1167}">
      <dgm:prSet phldrT="[Text]"/>
      <dgm:spPr/>
      <dgm:t>
        <a:bodyPr/>
        <a:lstStyle/>
        <a:p>
          <a:r>
            <a:rPr lang="en-US" b="1" dirty="0" smtClean="0"/>
            <a:t>The investigation</a:t>
          </a:r>
          <a:endParaRPr lang="en-US" dirty="0" smtClean="0"/>
        </a:p>
        <a:p>
          <a:r>
            <a:rPr lang="en-US" dirty="0" smtClean="0"/>
            <a:t>Police gathers evidence, arrest ∆’s and recommend charges to prosecutor. </a:t>
          </a:r>
          <a:endParaRPr lang="en-US" dirty="0"/>
        </a:p>
      </dgm:t>
    </dgm:pt>
    <dgm:pt modelId="{4F842A58-1A82-483A-855A-30C2FB16EA94}" type="parTrans" cxnId="{3F683ED8-39D0-45A7-987E-E7505ABC9161}">
      <dgm:prSet/>
      <dgm:spPr/>
      <dgm:t>
        <a:bodyPr/>
        <a:lstStyle/>
        <a:p>
          <a:endParaRPr lang="en-US"/>
        </a:p>
      </dgm:t>
    </dgm:pt>
    <dgm:pt modelId="{81CF8468-E2B0-4380-94FC-DFF51CD5481E}" type="sibTrans" cxnId="{3F683ED8-39D0-45A7-987E-E7505ABC9161}">
      <dgm:prSet/>
      <dgm:spPr/>
      <dgm:t>
        <a:bodyPr/>
        <a:lstStyle/>
        <a:p>
          <a:endParaRPr lang="en-US"/>
        </a:p>
      </dgm:t>
    </dgm:pt>
    <dgm:pt modelId="{FB99E3E1-5B51-4A0E-8C35-A0F49A9B29E0}">
      <dgm:prSet phldrT="[Text]"/>
      <dgm:spPr/>
      <dgm:t>
        <a:bodyPr/>
        <a:lstStyle/>
        <a:p>
          <a:r>
            <a:rPr lang="en-US" b="1" dirty="0" smtClean="0"/>
            <a:t>The charge </a:t>
          </a:r>
          <a:endParaRPr lang="en-US" dirty="0" smtClean="0"/>
        </a:p>
        <a:p>
          <a:r>
            <a:rPr lang="en-US" dirty="0" smtClean="0"/>
            <a:t>Ultimately determined by the prosecutor, sometimes through a </a:t>
          </a:r>
          <a:r>
            <a:rPr lang="en-US" i="1" dirty="0" smtClean="0"/>
            <a:t>grand jury</a:t>
          </a:r>
          <a:r>
            <a:rPr lang="en-US" dirty="0" smtClean="0"/>
            <a:t> handing up the formal accusatory document (</a:t>
          </a:r>
          <a:r>
            <a:rPr lang="en-US" i="1" dirty="0" smtClean="0"/>
            <a:t>indictment</a:t>
          </a:r>
          <a:r>
            <a:rPr lang="en-US" dirty="0" smtClean="0"/>
            <a:t>) or the prosecutor filing the requisite documents to initiate a </a:t>
          </a:r>
          <a:r>
            <a:rPr lang="en-US" dirty="0" smtClean="0"/>
            <a:t>prosecution (a complaint).  </a:t>
          </a:r>
          <a:r>
            <a:rPr lang="en-US" dirty="0" smtClean="0"/>
            <a:t>At this point the formal judicial process commences and the ∆ will have </a:t>
          </a:r>
          <a:r>
            <a:rPr lang="en-US" dirty="0" smtClean="0"/>
            <a:t>a right to counsel at all critical stages of the prosecution. </a:t>
          </a:r>
          <a:endParaRPr lang="en-US" dirty="0" smtClean="0"/>
        </a:p>
        <a:p>
          <a:endParaRPr lang="en-US" dirty="0"/>
        </a:p>
      </dgm:t>
    </dgm:pt>
    <dgm:pt modelId="{DF03CCBE-23A0-4D47-8462-E9AD29B41CCD}" type="parTrans" cxnId="{E42E7D12-AE79-4DAF-8366-A8D7EF88B477}">
      <dgm:prSet/>
      <dgm:spPr/>
      <dgm:t>
        <a:bodyPr/>
        <a:lstStyle/>
        <a:p>
          <a:endParaRPr lang="en-US"/>
        </a:p>
      </dgm:t>
    </dgm:pt>
    <dgm:pt modelId="{22D4257B-5ED9-4641-98EA-717A7F0D3670}" type="sibTrans" cxnId="{E42E7D12-AE79-4DAF-8366-A8D7EF88B477}">
      <dgm:prSet/>
      <dgm:spPr/>
      <dgm:t>
        <a:bodyPr/>
        <a:lstStyle/>
        <a:p>
          <a:endParaRPr lang="en-US"/>
        </a:p>
      </dgm:t>
    </dgm:pt>
    <dgm:pt modelId="{3FE27673-8940-4745-B9BF-2085A72EAEAB}" type="pres">
      <dgm:prSet presAssocID="{B5389BD2-8D57-4C83-8031-D5D159DD942D}" presName="linear" presStyleCnt="0">
        <dgm:presLayoutVars>
          <dgm:animLvl val="lvl"/>
          <dgm:resizeHandles val="exact"/>
        </dgm:presLayoutVars>
      </dgm:prSet>
      <dgm:spPr/>
      <dgm:t>
        <a:bodyPr/>
        <a:lstStyle/>
        <a:p>
          <a:endParaRPr lang="en-US"/>
        </a:p>
      </dgm:t>
    </dgm:pt>
    <dgm:pt modelId="{3F688C28-08FA-4075-97F0-0DF5561F8558}" type="pres">
      <dgm:prSet presAssocID="{CCD1AFB5-0117-430F-BE0F-EDA7B49B1167}" presName="parentText" presStyleLbl="node1" presStyleIdx="0" presStyleCnt="2" custLinFactNeighborY="10666">
        <dgm:presLayoutVars>
          <dgm:chMax val="0"/>
          <dgm:bulletEnabled val="1"/>
        </dgm:presLayoutVars>
      </dgm:prSet>
      <dgm:spPr/>
      <dgm:t>
        <a:bodyPr/>
        <a:lstStyle/>
        <a:p>
          <a:endParaRPr lang="en-US"/>
        </a:p>
      </dgm:t>
    </dgm:pt>
    <dgm:pt modelId="{E7083BA6-92D4-4DE3-B0F9-742F4476615E}" type="pres">
      <dgm:prSet presAssocID="{81CF8468-E2B0-4380-94FC-DFF51CD5481E}" presName="spacer" presStyleCnt="0"/>
      <dgm:spPr/>
    </dgm:pt>
    <dgm:pt modelId="{E151EFAF-F6FD-429B-A4BA-96993F06F0D2}" type="pres">
      <dgm:prSet presAssocID="{FB99E3E1-5B51-4A0E-8C35-A0F49A9B29E0}" presName="parentText" presStyleLbl="node1" presStyleIdx="1" presStyleCnt="2" custLinFactNeighborX="-935" custLinFactNeighborY="49219">
        <dgm:presLayoutVars>
          <dgm:chMax val="0"/>
          <dgm:bulletEnabled val="1"/>
        </dgm:presLayoutVars>
      </dgm:prSet>
      <dgm:spPr/>
      <dgm:t>
        <a:bodyPr/>
        <a:lstStyle/>
        <a:p>
          <a:endParaRPr lang="en-US"/>
        </a:p>
      </dgm:t>
    </dgm:pt>
  </dgm:ptLst>
  <dgm:cxnLst>
    <dgm:cxn modelId="{3F683ED8-39D0-45A7-987E-E7505ABC9161}" srcId="{B5389BD2-8D57-4C83-8031-D5D159DD942D}" destId="{CCD1AFB5-0117-430F-BE0F-EDA7B49B1167}" srcOrd="0" destOrd="0" parTransId="{4F842A58-1A82-483A-855A-30C2FB16EA94}" sibTransId="{81CF8468-E2B0-4380-94FC-DFF51CD5481E}"/>
    <dgm:cxn modelId="{9DA33AA8-110B-449A-A21B-4DDE949764F1}" type="presOf" srcId="{B5389BD2-8D57-4C83-8031-D5D159DD942D}" destId="{3FE27673-8940-4745-B9BF-2085A72EAEAB}" srcOrd="0" destOrd="0" presId="urn:microsoft.com/office/officeart/2005/8/layout/vList2"/>
    <dgm:cxn modelId="{5BF3FE23-3F21-4873-8AEB-25DB73EB51FF}" type="presOf" srcId="{FB99E3E1-5B51-4A0E-8C35-A0F49A9B29E0}" destId="{E151EFAF-F6FD-429B-A4BA-96993F06F0D2}" srcOrd="0" destOrd="0" presId="urn:microsoft.com/office/officeart/2005/8/layout/vList2"/>
    <dgm:cxn modelId="{E42E7D12-AE79-4DAF-8366-A8D7EF88B477}" srcId="{B5389BD2-8D57-4C83-8031-D5D159DD942D}" destId="{FB99E3E1-5B51-4A0E-8C35-A0F49A9B29E0}" srcOrd="1" destOrd="0" parTransId="{DF03CCBE-23A0-4D47-8462-E9AD29B41CCD}" sibTransId="{22D4257B-5ED9-4641-98EA-717A7F0D3670}"/>
    <dgm:cxn modelId="{4ABE94B2-58A8-4282-AF24-6C672F679B3F}" type="presOf" srcId="{CCD1AFB5-0117-430F-BE0F-EDA7B49B1167}" destId="{3F688C28-08FA-4075-97F0-0DF5561F8558}" srcOrd="0" destOrd="0" presId="urn:microsoft.com/office/officeart/2005/8/layout/vList2"/>
    <dgm:cxn modelId="{F733B073-039A-4ADC-A67D-715BE91956EB}" type="presParOf" srcId="{3FE27673-8940-4745-B9BF-2085A72EAEAB}" destId="{3F688C28-08FA-4075-97F0-0DF5561F8558}" srcOrd="0" destOrd="0" presId="urn:microsoft.com/office/officeart/2005/8/layout/vList2"/>
    <dgm:cxn modelId="{C2A44540-2616-4474-AC07-033430E03C56}" type="presParOf" srcId="{3FE27673-8940-4745-B9BF-2085A72EAEAB}" destId="{E7083BA6-92D4-4DE3-B0F9-742F4476615E}" srcOrd="1" destOrd="0" presId="urn:microsoft.com/office/officeart/2005/8/layout/vList2"/>
    <dgm:cxn modelId="{25240B65-EA31-46F7-A9D5-B4876F9B1666}" type="presParOf" srcId="{3FE27673-8940-4745-B9BF-2085A72EAEAB}" destId="{E151EFAF-F6FD-429B-A4BA-96993F06F0D2}" srcOrd="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5389BD2-8D57-4C83-8031-D5D159DD942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CD1AFB5-0117-430F-BE0F-EDA7B49B1167}">
      <dgm:prSet phldrT="[Text]"/>
      <dgm:spPr/>
      <dgm:t>
        <a:bodyPr/>
        <a:lstStyle/>
        <a:p>
          <a:r>
            <a:rPr lang="en-US" b="1" dirty="0" smtClean="0"/>
            <a:t>Pre-trial </a:t>
          </a:r>
          <a:r>
            <a:rPr lang="en-US" b="1" dirty="0" smtClean="0"/>
            <a:t>motions</a:t>
          </a:r>
          <a:endParaRPr lang="en-US" dirty="0" smtClean="0"/>
        </a:p>
        <a:p>
          <a:r>
            <a:rPr lang="en-US" dirty="0" smtClean="0"/>
            <a:t>The </a:t>
          </a:r>
          <a:r>
            <a:rPr lang="en-US" dirty="0" smtClean="0"/>
            <a:t>determination </a:t>
          </a:r>
          <a:r>
            <a:rPr lang="en-US" dirty="0" smtClean="0"/>
            <a:t>of preliminary issues by the court will affect the ultimate prosecution of the case, such </a:t>
          </a:r>
          <a:r>
            <a:rPr lang="en-US" dirty="0" smtClean="0"/>
            <a:t>as by:</a:t>
          </a:r>
          <a:endParaRPr lang="en-US" dirty="0" smtClean="0"/>
        </a:p>
        <a:p>
          <a:r>
            <a:rPr lang="en-US" dirty="0" smtClean="0"/>
            <a:t>(a) exclusion of evidence (e.g.</a:t>
          </a:r>
          <a:r>
            <a:rPr lang="en-US" i="1" dirty="0" smtClean="0"/>
            <a:t> Miranda </a:t>
          </a:r>
          <a:r>
            <a:rPr lang="en-US" dirty="0" smtClean="0"/>
            <a:t>and the exclusionary rule)</a:t>
          </a:r>
        </a:p>
        <a:p>
          <a:r>
            <a:rPr lang="en-US" dirty="0" smtClean="0"/>
            <a:t>(b) a request to dismiss the charges for insufficient evidence or failure to </a:t>
          </a:r>
          <a:r>
            <a:rPr lang="en-US" dirty="0" smtClean="0"/>
            <a:t>allege sufficient facts to constitute </a:t>
          </a:r>
          <a:r>
            <a:rPr lang="en-US" dirty="0" smtClean="0"/>
            <a:t>a </a:t>
          </a:r>
          <a:r>
            <a:rPr lang="en-US" dirty="0" smtClean="0"/>
            <a:t>particular crime</a:t>
          </a:r>
          <a:r>
            <a:rPr lang="en-US" dirty="0" smtClean="0"/>
            <a:t>, which will frequently require the court to interpret the statute the ∆ is charged with violating</a:t>
          </a:r>
          <a:r>
            <a:rPr lang="en-US" dirty="0" smtClean="0"/>
            <a:t>.</a:t>
          </a:r>
          <a:endParaRPr lang="en-US" dirty="0" smtClean="0"/>
        </a:p>
      </dgm:t>
    </dgm:pt>
    <dgm:pt modelId="{4F842A58-1A82-483A-855A-30C2FB16EA94}" type="parTrans" cxnId="{3F683ED8-39D0-45A7-987E-E7505ABC9161}">
      <dgm:prSet/>
      <dgm:spPr/>
      <dgm:t>
        <a:bodyPr/>
        <a:lstStyle/>
        <a:p>
          <a:endParaRPr lang="en-US"/>
        </a:p>
      </dgm:t>
    </dgm:pt>
    <dgm:pt modelId="{81CF8468-E2B0-4380-94FC-DFF51CD5481E}" type="sibTrans" cxnId="{3F683ED8-39D0-45A7-987E-E7505ABC9161}">
      <dgm:prSet/>
      <dgm:spPr/>
      <dgm:t>
        <a:bodyPr/>
        <a:lstStyle/>
        <a:p>
          <a:endParaRPr lang="en-US"/>
        </a:p>
      </dgm:t>
    </dgm:pt>
    <dgm:pt modelId="{FB99E3E1-5B51-4A0E-8C35-A0F49A9B29E0}">
      <dgm:prSet phldrT="[Text]"/>
      <dgm:spPr/>
      <dgm:t>
        <a:bodyPr/>
        <a:lstStyle/>
        <a:p>
          <a:endParaRPr lang="en-US" dirty="0" smtClean="0"/>
        </a:p>
        <a:p>
          <a:r>
            <a:rPr lang="en-US" b="1" dirty="0" smtClean="0"/>
            <a:t>Trial </a:t>
          </a:r>
          <a:endParaRPr lang="en-US" dirty="0" smtClean="0"/>
        </a:p>
        <a:p>
          <a:r>
            <a:rPr lang="en-US" dirty="0" smtClean="0"/>
            <a:t>The constitution entitles a ∆ to a jury trial if he can be incarcerated on a charge </a:t>
          </a:r>
          <a:r>
            <a:rPr lang="en-US" u="sng" dirty="0" smtClean="0"/>
            <a:t>for more than 6 months</a:t>
          </a:r>
          <a:r>
            <a:rPr lang="en-US" dirty="0" smtClean="0"/>
            <a:t> for the offense.  A ∆ can waive jury trial </a:t>
          </a:r>
          <a:r>
            <a:rPr lang="en-US" dirty="0" smtClean="0"/>
            <a:t>if </a:t>
          </a:r>
          <a:r>
            <a:rPr lang="en-US" dirty="0" smtClean="0"/>
            <a:t>prosecution </a:t>
          </a:r>
          <a:r>
            <a:rPr lang="en-US" dirty="0" smtClean="0"/>
            <a:t>agrees (some jurisdictions) or even if she does not (other jurisdictions)</a:t>
          </a:r>
          <a:endParaRPr lang="en-US" dirty="0"/>
        </a:p>
      </dgm:t>
    </dgm:pt>
    <dgm:pt modelId="{DF03CCBE-23A0-4D47-8462-E9AD29B41CCD}" type="parTrans" cxnId="{E42E7D12-AE79-4DAF-8366-A8D7EF88B477}">
      <dgm:prSet/>
      <dgm:spPr/>
      <dgm:t>
        <a:bodyPr/>
        <a:lstStyle/>
        <a:p>
          <a:endParaRPr lang="en-US"/>
        </a:p>
      </dgm:t>
    </dgm:pt>
    <dgm:pt modelId="{22D4257B-5ED9-4641-98EA-717A7F0D3670}" type="sibTrans" cxnId="{E42E7D12-AE79-4DAF-8366-A8D7EF88B477}">
      <dgm:prSet/>
      <dgm:spPr/>
      <dgm:t>
        <a:bodyPr/>
        <a:lstStyle/>
        <a:p>
          <a:endParaRPr lang="en-US"/>
        </a:p>
      </dgm:t>
    </dgm:pt>
    <dgm:pt modelId="{3FE27673-8940-4745-B9BF-2085A72EAEAB}" type="pres">
      <dgm:prSet presAssocID="{B5389BD2-8D57-4C83-8031-D5D159DD942D}" presName="linear" presStyleCnt="0">
        <dgm:presLayoutVars>
          <dgm:animLvl val="lvl"/>
          <dgm:resizeHandles val="exact"/>
        </dgm:presLayoutVars>
      </dgm:prSet>
      <dgm:spPr/>
      <dgm:t>
        <a:bodyPr/>
        <a:lstStyle/>
        <a:p>
          <a:endParaRPr lang="en-US"/>
        </a:p>
      </dgm:t>
    </dgm:pt>
    <dgm:pt modelId="{3F688C28-08FA-4075-97F0-0DF5561F8558}" type="pres">
      <dgm:prSet presAssocID="{CCD1AFB5-0117-430F-BE0F-EDA7B49B1167}" presName="parentText" presStyleLbl="node1" presStyleIdx="0" presStyleCnt="2" custLinFactNeighborY="10666">
        <dgm:presLayoutVars>
          <dgm:chMax val="0"/>
          <dgm:bulletEnabled val="1"/>
        </dgm:presLayoutVars>
      </dgm:prSet>
      <dgm:spPr/>
      <dgm:t>
        <a:bodyPr/>
        <a:lstStyle/>
        <a:p>
          <a:endParaRPr lang="en-US"/>
        </a:p>
      </dgm:t>
    </dgm:pt>
    <dgm:pt modelId="{E7083BA6-92D4-4DE3-B0F9-742F4476615E}" type="pres">
      <dgm:prSet presAssocID="{81CF8468-E2B0-4380-94FC-DFF51CD5481E}" presName="spacer" presStyleCnt="0"/>
      <dgm:spPr/>
    </dgm:pt>
    <dgm:pt modelId="{E151EFAF-F6FD-429B-A4BA-96993F06F0D2}" type="pres">
      <dgm:prSet presAssocID="{FB99E3E1-5B51-4A0E-8C35-A0F49A9B29E0}" presName="parentText" presStyleLbl="node1" presStyleIdx="1" presStyleCnt="2" custScaleY="77029" custLinFactNeighborX="-935" custLinFactNeighborY="49219">
        <dgm:presLayoutVars>
          <dgm:chMax val="0"/>
          <dgm:bulletEnabled val="1"/>
        </dgm:presLayoutVars>
      </dgm:prSet>
      <dgm:spPr/>
      <dgm:t>
        <a:bodyPr/>
        <a:lstStyle/>
        <a:p>
          <a:endParaRPr lang="en-US"/>
        </a:p>
      </dgm:t>
    </dgm:pt>
  </dgm:ptLst>
  <dgm:cxnLst>
    <dgm:cxn modelId="{3F683ED8-39D0-45A7-987E-E7505ABC9161}" srcId="{B5389BD2-8D57-4C83-8031-D5D159DD942D}" destId="{CCD1AFB5-0117-430F-BE0F-EDA7B49B1167}" srcOrd="0" destOrd="0" parTransId="{4F842A58-1A82-483A-855A-30C2FB16EA94}" sibTransId="{81CF8468-E2B0-4380-94FC-DFF51CD5481E}"/>
    <dgm:cxn modelId="{AA559331-8CD0-4C18-99CB-7917D7C5C87E}" type="presOf" srcId="{CCD1AFB5-0117-430F-BE0F-EDA7B49B1167}" destId="{3F688C28-08FA-4075-97F0-0DF5561F8558}" srcOrd="0" destOrd="0" presId="urn:microsoft.com/office/officeart/2005/8/layout/vList2"/>
    <dgm:cxn modelId="{01FE8763-0ADC-485D-A87E-72690216AB32}" type="presOf" srcId="{B5389BD2-8D57-4C83-8031-D5D159DD942D}" destId="{3FE27673-8940-4745-B9BF-2085A72EAEAB}" srcOrd="0" destOrd="0" presId="urn:microsoft.com/office/officeart/2005/8/layout/vList2"/>
    <dgm:cxn modelId="{37E0ED97-4F93-4316-BA5B-329DEDAE63AF}" type="presOf" srcId="{FB99E3E1-5B51-4A0E-8C35-A0F49A9B29E0}" destId="{E151EFAF-F6FD-429B-A4BA-96993F06F0D2}" srcOrd="0" destOrd="0" presId="urn:microsoft.com/office/officeart/2005/8/layout/vList2"/>
    <dgm:cxn modelId="{E42E7D12-AE79-4DAF-8366-A8D7EF88B477}" srcId="{B5389BD2-8D57-4C83-8031-D5D159DD942D}" destId="{FB99E3E1-5B51-4A0E-8C35-A0F49A9B29E0}" srcOrd="1" destOrd="0" parTransId="{DF03CCBE-23A0-4D47-8462-E9AD29B41CCD}" sibTransId="{22D4257B-5ED9-4641-98EA-717A7F0D3670}"/>
    <dgm:cxn modelId="{7022A250-8B62-4F1E-923F-AECD291ACCB8}" type="presParOf" srcId="{3FE27673-8940-4745-B9BF-2085A72EAEAB}" destId="{3F688C28-08FA-4075-97F0-0DF5561F8558}" srcOrd="0" destOrd="0" presId="urn:microsoft.com/office/officeart/2005/8/layout/vList2"/>
    <dgm:cxn modelId="{FD72592D-A2BF-4C60-8DE0-DA60BC98E66B}" type="presParOf" srcId="{3FE27673-8940-4745-B9BF-2085A72EAEAB}" destId="{E7083BA6-92D4-4DE3-B0F9-742F4476615E}" srcOrd="1" destOrd="0" presId="urn:microsoft.com/office/officeart/2005/8/layout/vList2"/>
    <dgm:cxn modelId="{DD2B78EE-5573-476E-A801-0C766E4364BD}" type="presParOf" srcId="{3FE27673-8940-4745-B9BF-2085A72EAEAB}" destId="{E151EFAF-F6FD-429B-A4BA-96993F06F0D2}" srcOrd="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5389BD2-8D57-4C83-8031-D5D159DD942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CD1AFB5-0117-430F-BE0F-EDA7B49B1167}">
      <dgm:prSet phldrT="[Text]"/>
      <dgm:spPr/>
      <dgm:t>
        <a:bodyPr/>
        <a:lstStyle/>
        <a:p>
          <a:r>
            <a:rPr lang="en-US" b="1" dirty="0" smtClean="0"/>
            <a:t>Plea Bargain </a:t>
          </a:r>
          <a:endParaRPr lang="en-US" dirty="0" smtClean="0"/>
        </a:p>
        <a:p>
          <a:r>
            <a:rPr lang="en-US" dirty="0" smtClean="0"/>
            <a:t>The government and the ∆--through counsel—can agree to a plea bargain under which a ∆ will plead guilty to a certain charge, often in exchange for a lower sentence than would be imposed if the case went to trial and a conviction resulted.  The agreement requires the ∆ to waive the right to trial and </a:t>
          </a:r>
          <a:r>
            <a:rPr lang="en-US" dirty="0" smtClean="0"/>
            <a:t>often to proceed </a:t>
          </a:r>
          <a:r>
            <a:rPr lang="en-US" dirty="0" smtClean="0"/>
            <a:t>immediately to sentencing. </a:t>
          </a:r>
          <a:endParaRPr lang="en-US" dirty="0"/>
        </a:p>
      </dgm:t>
    </dgm:pt>
    <dgm:pt modelId="{4F842A58-1A82-483A-855A-30C2FB16EA94}" type="parTrans" cxnId="{3F683ED8-39D0-45A7-987E-E7505ABC9161}">
      <dgm:prSet/>
      <dgm:spPr/>
      <dgm:t>
        <a:bodyPr/>
        <a:lstStyle/>
        <a:p>
          <a:endParaRPr lang="en-US"/>
        </a:p>
      </dgm:t>
    </dgm:pt>
    <dgm:pt modelId="{81CF8468-E2B0-4380-94FC-DFF51CD5481E}" type="sibTrans" cxnId="{3F683ED8-39D0-45A7-987E-E7505ABC9161}">
      <dgm:prSet/>
      <dgm:spPr/>
      <dgm:t>
        <a:bodyPr/>
        <a:lstStyle/>
        <a:p>
          <a:endParaRPr lang="en-US"/>
        </a:p>
      </dgm:t>
    </dgm:pt>
    <dgm:pt modelId="{FB99E3E1-5B51-4A0E-8C35-A0F49A9B29E0}">
      <dgm:prSet phldrT="[Text]"/>
      <dgm:spPr/>
      <dgm:t>
        <a:bodyPr/>
        <a:lstStyle/>
        <a:p>
          <a:r>
            <a:rPr lang="en-US" b="1" dirty="0" smtClean="0"/>
            <a:t>The Jury Instruction </a:t>
          </a:r>
          <a:endParaRPr lang="en-US" dirty="0" smtClean="0"/>
        </a:p>
        <a:p>
          <a:r>
            <a:rPr lang="en-US" dirty="0" smtClean="0"/>
            <a:t>Jury instructions will </a:t>
          </a:r>
          <a:r>
            <a:rPr lang="en-US" dirty="0" smtClean="0"/>
            <a:t>at least contain </a:t>
          </a:r>
          <a:r>
            <a:rPr lang="en-US" dirty="0" smtClean="0"/>
            <a:t>a description of the elements of the crime that the jury must find </a:t>
          </a:r>
          <a:r>
            <a:rPr lang="en-US" i="1" dirty="0" smtClean="0"/>
            <a:t>beyond a reasonable doubt</a:t>
          </a:r>
          <a:r>
            <a:rPr lang="en-US" dirty="0" smtClean="0"/>
            <a:t>, and the description of the legal requirements for a defense offered by the ∆ if there is sufficient evidence to require giving the instruction. </a:t>
          </a:r>
          <a:endParaRPr lang="en-US" dirty="0"/>
        </a:p>
      </dgm:t>
    </dgm:pt>
    <dgm:pt modelId="{DF03CCBE-23A0-4D47-8462-E9AD29B41CCD}" type="parTrans" cxnId="{E42E7D12-AE79-4DAF-8366-A8D7EF88B477}">
      <dgm:prSet/>
      <dgm:spPr/>
      <dgm:t>
        <a:bodyPr/>
        <a:lstStyle/>
        <a:p>
          <a:endParaRPr lang="en-US"/>
        </a:p>
      </dgm:t>
    </dgm:pt>
    <dgm:pt modelId="{22D4257B-5ED9-4641-98EA-717A7F0D3670}" type="sibTrans" cxnId="{E42E7D12-AE79-4DAF-8366-A8D7EF88B477}">
      <dgm:prSet/>
      <dgm:spPr/>
      <dgm:t>
        <a:bodyPr/>
        <a:lstStyle/>
        <a:p>
          <a:endParaRPr lang="en-US"/>
        </a:p>
      </dgm:t>
    </dgm:pt>
    <dgm:pt modelId="{3FE27673-8940-4745-B9BF-2085A72EAEAB}" type="pres">
      <dgm:prSet presAssocID="{B5389BD2-8D57-4C83-8031-D5D159DD942D}" presName="linear" presStyleCnt="0">
        <dgm:presLayoutVars>
          <dgm:animLvl val="lvl"/>
          <dgm:resizeHandles val="exact"/>
        </dgm:presLayoutVars>
      </dgm:prSet>
      <dgm:spPr/>
      <dgm:t>
        <a:bodyPr/>
        <a:lstStyle/>
        <a:p>
          <a:endParaRPr lang="en-US"/>
        </a:p>
      </dgm:t>
    </dgm:pt>
    <dgm:pt modelId="{3F688C28-08FA-4075-97F0-0DF5561F8558}" type="pres">
      <dgm:prSet presAssocID="{CCD1AFB5-0117-430F-BE0F-EDA7B49B1167}" presName="parentText" presStyleLbl="node1" presStyleIdx="0" presStyleCnt="2" custLinFactNeighborY="10666">
        <dgm:presLayoutVars>
          <dgm:chMax val="0"/>
          <dgm:bulletEnabled val="1"/>
        </dgm:presLayoutVars>
      </dgm:prSet>
      <dgm:spPr/>
      <dgm:t>
        <a:bodyPr/>
        <a:lstStyle/>
        <a:p>
          <a:endParaRPr lang="en-US"/>
        </a:p>
      </dgm:t>
    </dgm:pt>
    <dgm:pt modelId="{E7083BA6-92D4-4DE3-B0F9-742F4476615E}" type="pres">
      <dgm:prSet presAssocID="{81CF8468-E2B0-4380-94FC-DFF51CD5481E}" presName="spacer" presStyleCnt="0"/>
      <dgm:spPr/>
    </dgm:pt>
    <dgm:pt modelId="{E151EFAF-F6FD-429B-A4BA-96993F06F0D2}" type="pres">
      <dgm:prSet presAssocID="{FB99E3E1-5B51-4A0E-8C35-A0F49A9B29E0}" presName="parentText" presStyleLbl="node1" presStyleIdx="1" presStyleCnt="2" custLinFactNeighborX="-935" custLinFactNeighborY="49219">
        <dgm:presLayoutVars>
          <dgm:chMax val="0"/>
          <dgm:bulletEnabled val="1"/>
        </dgm:presLayoutVars>
      </dgm:prSet>
      <dgm:spPr/>
      <dgm:t>
        <a:bodyPr/>
        <a:lstStyle/>
        <a:p>
          <a:endParaRPr lang="en-US"/>
        </a:p>
      </dgm:t>
    </dgm:pt>
  </dgm:ptLst>
  <dgm:cxnLst>
    <dgm:cxn modelId="{3F683ED8-39D0-45A7-987E-E7505ABC9161}" srcId="{B5389BD2-8D57-4C83-8031-D5D159DD942D}" destId="{CCD1AFB5-0117-430F-BE0F-EDA7B49B1167}" srcOrd="0" destOrd="0" parTransId="{4F842A58-1A82-483A-855A-30C2FB16EA94}" sibTransId="{81CF8468-E2B0-4380-94FC-DFF51CD5481E}"/>
    <dgm:cxn modelId="{E7E3C15D-807B-4D43-B3DD-4B08AB31FF63}" type="presOf" srcId="{FB99E3E1-5B51-4A0E-8C35-A0F49A9B29E0}" destId="{E151EFAF-F6FD-429B-A4BA-96993F06F0D2}" srcOrd="0" destOrd="0" presId="urn:microsoft.com/office/officeart/2005/8/layout/vList2"/>
    <dgm:cxn modelId="{3699A919-803D-4BC8-B257-E28F51D4F4CC}" type="presOf" srcId="{CCD1AFB5-0117-430F-BE0F-EDA7B49B1167}" destId="{3F688C28-08FA-4075-97F0-0DF5561F8558}" srcOrd="0" destOrd="0" presId="urn:microsoft.com/office/officeart/2005/8/layout/vList2"/>
    <dgm:cxn modelId="{780FB012-4CB4-4D5D-BEE1-4FAFBBA48327}" type="presOf" srcId="{B5389BD2-8D57-4C83-8031-D5D159DD942D}" destId="{3FE27673-8940-4745-B9BF-2085A72EAEAB}" srcOrd="0" destOrd="0" presId="urn:microsoft.com/office/officeart/2005/8/layout/vList2"/>
    <dgm:cxn modelId="{E42E7D12-AE79-4DAF-8366-A8D7EF88B477}" srcId="{B5389BD2-8D57-4C83-8031-D5D159DD942D}" destId="{FB99E3E1-5B51-4A0E-8C35-A0F49A9B29E0}" srcOrd="1" destOrd="0" parTransId="{DF03CCBE-23A0-4D47-8462-E9AD29B41CCD}" sibTransId="{22D4257B-5ED9-4641-98EA-717A7F0D3670}"/>
    <dgm:cxn modelId="{3F2FCA5A-86DD-4966-9B09-77E43D438469}" type="presParOf" srcId="{3FE27673-8940-4745-B9BF-2085A72EAEAB}" destId="{3F688C28-08FA-4075-97F0-0DF5561F8558}" srcOrd="0" destOrd="0" presId="urn:microsoft.com/office/officeart/2005/8/layout/vList2"/>
    <dgm:cxn modelId="{6FD30648-C96A-4023-867A-0A7FAF98F812}" type="presParOf" srcId="{3FE27673-8940-4745-B9BF-2085A72EAEAB}" destId="{E7083BA6-92D4-4DE3-B0F9-742F4476615E}" srcOrd="1" destOrd="0" presId="urn:microsoft.com/office/officeart/2005/8/layout/vList2"/>
    <dgm:cxn modelId="{12916A91-DF2B-4A48-93E6-FDFDAAE2069E}" type="presParOf" srcId="{3FE27673-8940-4745-B9BF-2085A72EAEAB}" destId="{E151EFAF-F6FD-429B-A4BA-96993F06F0D2}" srcOrd="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5389BD2-8D57-4C83-8031-D5D159DD942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CD1AFB5-0117-430F-BE0F-EDA7B49B1167}">
      <dgm:prSet phldrT="[Text]" custT="1"/>
      <dgm:spPr/>
      <dgm:t>
        <a:bodyPr/>
        <a:lstStyle/>
        <a:p>
          <a:r>
            <a:rPr lang="en-US" sz="2400" b="1" dirty="0" smtClean="0"/>
            <a:t>Motion for a judgment of acquittal</a:t>
          </a:r>
          <a:endParaRPr lang="en-US" sz="2400" dirty="0" smtClean="0"/>
        </a:p>
        <a:p>
          <a:r>
            <a:rPr lang="en-US" sz="2400" dirty="0" smtClean="0"/>
            <a:t>Only a ∆ can seek to have the case dismissed for insufficient evidence.  This is similar to a civil </a:t>
          </a:r>
          <a:r>
            <a:rPr lang="en-US" sz="2400" dirty="0" smtClean="0"/>
            <a:t>Directed </a:t>
          </a:r>
          <a:r>
            <a:rPr lang="en-US" sz="2400" dirty="0" smtClean="0"/>
            <a:t>Verdict.  </a:t>
          </a:r>
          <a:r>
            <a:rPr lang="en-US" sz="2400" dirty="0" smtClean="0"/>
            <a:t>A defendant can seek this after  the prosecution has rested (finished presenting all its witnesses and evidence) and before the defense would present its case, if any. The defense is not obligated to present any defense case.</a:t>
          </a:r>
          <a:endParaRPr lang="en-US" sz="2400" dirty="0"/>
        </a:p>
      </dgm:t>
    </dgm:pt>
    <dgm:pt modelId="{4F842A58-1A82-483A-855A-30C2FB16EA94}" type="parTrans" cxnId="{3F683ED8-39D0-45A7-987E-E7505ABC9161}">
      <dgm:prSet/>
      <dgm:spPr/>
      <dgm:t>
        <a:bodyPr/>
        <a:lstStyle/>
        <a:p>
          <a:endParaRPr lang="en-US"/>
        </a:p>
      </dgm:t>
    </dgm:pt>
    <dgm:pt modelId="{81CF8468-E2B0-4380-94FC-DFF51CD5481E}" type="sibTrans" cxnId="{3F683ED8-39D0-45A7-987E-E7505ABC9161}">
      <dgm:prSet/>
      <dgm:spPr/>
      <dgm:t>
        <a:bodyPr/>
        <a:lstStyle/>
        <a:p>
          <a:endParaRPr lang="en-US"/>
        </a:p>
      </dgm:t>
    </dgm:pt>
    <dgm:pt modelId="{3FE27673-8940-4745-B9BF-2085A72EAEAB}" type="pres">
      <dgm:prSet presAssocID="{B5389BD2-8D57-4C83-8031-D5D159DD942D}" presName="linear" presStyleCnt="0">
        <dgm:presLayoutVars>
          <dgm:animLvl val="lvl"/>
          <dgm:resizeHandles val="exact"/>
        </dgm:presLayoutVars>
      </dgm:prSet>
      <dgm:spPr/>
      <dgm:t>
        <a:bodyPr/>
        <a:lstStyle/>
        <a:p>
          <a:endParaRPr lang="en-US"/>
        </a:p>
      </dgm:t>
    </dgm:pt>
    <dgm:pt modelId="{3F688C28-08FA-4075-97F0-0DF5561F8558}" type="pres">
      <dgm:prSet presAssocID="{CCD1AFB5-0117-430F-BE0F-EDA7B49B1167}" presName="parentText" presStyleLbl="node1" presStyleIdx="0" presStyleCnt="1" custLinFactNeighborY="-61029">
        <dgm:presLayoutVars>
          <dgm:chMax val="0"/>
          <dgm:bulletEnabled val="1"/>
        </dgm:presLayoutVars>
      </dgm:prSet>
      <dgm:spPr/>
      <dgm:t>
        <a:bodyPr/>
        <a:lstStyle/>
        <a:p>
          <a:endParaRPr lang="en-US"/>
        </a:p>
      </dgm:t>
    </dgm:pt>
  </dgm:ptLst>
  <dgm:cxnLst>
    <dgm:cxn modelId="{3F683ED8-39D0-45A7-987E-E7505ABC9161}" srcId="{B5389BD2-8D57-4C83-8031-D5D159DD942D}" destId="{CCD1AFB5-0117-430F-BE0F-EDA7B49B1167}" srcOrd="0" destOrd="0" parTransId="{4F842A58-1A82-483A-855A-30C2FB16EA94}" sibTransId="{81CF8468-E2B0-4380-94FC-DFF51CD5481E}"/>
    <dgm:cxn modelId="{92D53E30-2DDA-4997-B6E7-001345A8169D}" type="presOf" srcId="{CCD1AFB5-0117-430F-BE0F-EDA7B49B1167}" destId="{3F688C28-08FA-4075-97F0-0DF5561F8558}" srcOrd="0" destOrd="0" presId="urn:microsoft.com/office/officeart/2005/8/layout/vList2"/>
    <dgm:cxn modelId="{6256DC80-32E9-45DA-BE1F-818D6B7ECE57}" type="presOf" srcId="{B5389BD2-8D57-4C83-8031-D5D159DD942D}" destId="{3FE27673-8940-4745-B9BF-2085A72EAEAB}" srcOrd="0" destOrd="0" presId="urn:microsoft.com/office/officeart/2005/8/layout/vList2"/>
    <dgm:cxn modelId="{052C009F-9AFE-4DC1-A9FC-2ECDA65C97AC}" type="presParOf" srcId="{3FE27673-8940-4745-B9BF-2085A72EAEAB}" destId="{3F688C28-08FA-4075-97F0-0DF5561F8558}"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F688C28-08FA-4075-97F0-0DF5561F8558}">
      <dsp:nvSpPr>
        <dsp:cNvPr id="0" name=""/>
        <dsp:cNvSpPr/>
      </dsp:nvSpPr>
      <dsp:spPr>
        <a:xfrm>
          <a:off x="0" y="126777"/>
          <a:ext cx="8458200" cy="285933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b="1" kern="1200" dirty="0" smtClean="0"/>
            <a:t>The investigation</a:t>
          </a:r>
          <a:endParaRPr lang="en-US" sz="2100" kern="1200" dirty="0" smtClean="0"/>
        </a:p>
        <a:p>
          <a:pPr lvl="0" algn="l" defTabSz="933450">
            <a:lnSpc>
              <a:spcPct val="90000"/>
            </a:lnSpc>
            <a:spcBef>
              <a:spcPct val="0"/>
            </a:spcBef>
            <a:spcAft>
              <a:spcPct val="35000"/>
            </a:spcAft>
          </a:pPr>
          <a:r>
            <a:rPr lang="en-US" sz="2100" kern="1200" dirty="0" smtClean="0"/>
            <a:t>Police gathers evidence, arrest ∆’s and recommend charges to prosecutor. </a:t>
          </a:r>
          <a:endParaRPr lang="en-US" sz="2100" kern="1200" dirty="0"/>
        </a:p>
      </dsp:txBody>
      <dsp:txXfrm>
        <a:off x="0" y="126777"/>
        <a:ext cx="8458200" cy="2859333"/>
      </dsp:txXfrm>
    </dsp:sp>
    <dsp:sp modelId="{E151EFAF-F6FD-429B-A4BA-96993F06F0D2}">
      <dsp:nvSpPr>
        <dsp:cNvPr id="0" name=""/>
        <dsp:cNvSpPr/>
      </dsp:nvSpPr>
      <dsp:spPr>
        <a:xfrm>
          <a:off x="0" y="3069907"/>
          <a:ext cx="8458200" cy="285933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b="1" kern="1200" dirty="0" smtClean="0"/>
            <a:t>The charge </a:t>
          </a:r>
          <a:endParaRPr lang="en-US" sz="2100" kern="1200" dirty="0" smtClean="0"/>
        </a:p>
        <a:p>
          <a:pPr lvl="0" algn="l" defTabSz="933450">
            <a:lnSpc>
              <a:spcPct val="90000"/>
            </a:lnSpc>
            <a:spcBef>
              <a:spcPct val="0"/>
            </a:spcBef>
            <a:spcAft>
              <a:spcPct val="35000"/>
            </a:spcAft>
          </a:pPr>
          <a:r>
            <a:rPr lang="en-US" sz="2100" kern="1200" dirty="0" smtClean="0"/>
            <a:t>Ultimately determined by the prosecutor, sometimes through a </a:t>
          </a:r>
          <a:r>
            <a:rPr lang="en-US" sz="2100" i="1" kern="1200" dirty="0" smtClean="0"/>
            <a:t>grand jury</a:t>
          </a:r>
          <a:r>
            <a:rPr lang="en-US" sz="2100" kern="1200" dirty="0" smtClean="0"/>
            <a:t> handing up the formal accusatory document (</a:t>
          </a:r>
          <a:r>
            <a:rPr lang="en-US" sz="2100" i="1" kern="1200" dirty="0" smtClean="0"/>
            <a:t>indictment</a:t>
          </a:r>
          <a:r>
            <a:rPr lang="en-US" sz="2100" kern="1200" dirty="0" smtClean="0"/>
            <a:t>) or the prosecutor filing the requisite documents to initiate a </a:t>
          </a:r>
          <a:r>
            <a:rPr lang="en-US" sz="2100" kern="1200" dirty="0" smtClean="0"/>
            <a:t>prosecution (a complaint).  </a:t>
          </a:r>
          <a:r>
            <a:rPr lang="en-US" sz="2100" kern="1200" dirty="0" smtClean="0"/>
            <a:t>At this point the formal judicial process commences and the ∆ will have </a:t>
          </a:r>
          <a:r>
            <a:rPr lang="en-US" sz="2100" kern="1200" dirty="0" smtClean="0"/>
            <a:t>a right to counsel at all critical stages of the prosecution. </a:t>
          </a:r>
          <a:endParaRPr lang="en-US" sz="2100" kern="1200" dirty="0" smtClean="0"/>
        </a:p>
        <a:p>
          <a:pPr lvl="0" algn="l" defTabSz="933450">
            <a:lnSpc>
              <a:spcPct val="90000"/>
            </a:lnSpc>
            <a:spcBef>
              <a:spcPct val="0"/>
            </a:spcBef>
            <a:spcAft>
              <a:spcPct val="35000"/>
            </a:spcAft>
          </a:pPr>
          <a:endParaRPr lang="en-US" sz="2100" kern="1200" dirty="0"/>
        </a:p>
      </dsp:txBody>
      <dsp:txXfrm>
        <a:off x="0" y="3069907"/>
        <a:ext cx="8458200" cy="285933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F688C28-08FA-4075-97F0-0DF5561F8558}">
      <dsp:nvSpPr>
        <dsp:cNvPr id="0" name=""/>
        <dsp:cNvSpPr/>
      </dsp:nvSpPr>
      <dsp:spPr>
        <a:xfrm>
          <a:off x="0" y="376349"/>
          <a:ext cx="8458200" cy="294839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b="1" kern="1200" dirty="0" smtClean="0"/>
            <a:t>Pre-trial </a:t>
          </a:r>
          <a:r>
            <a:rPr lang="en-US" sz="2100" b="1" kern="1200" dirty="0" smtClean="0"/>
            <a:t>motions</a:t>
          </a:r>
          <a:endParaRPr lang="en-US" sz="2100" kern="1200" dirty="0" smtClean="0"/>
        </a:p>
        <a:p>
          <a:pPr lvl="0" algn="l" defTabSz="933450">
            <a:lnSpc>
              <a:spcPct val="90000"/>
            </a:lnSpc>
            <a:spcBef>
              <a:spcPct val="0"/>
            </a:spcBef>
            <a:spcAft>
              <a:spcPct val="35000"/>
            </a:spcAft>
          </a:pPr>
          <a:r>
            <a:rPr lang="en-US" sz="2100" kern="1200" dirty="0" smtClean="0"/>
            <a:t>The </a:t>
          </a:r>
          <a:r>
            <a:rPr lang="en-US" sz="2100" kern="1200" dirty="0" smtClean="0"/>
            <a:t>determination </a:t>
          </a:r>
          <a:r>
            <a:rPr lang="en-US" sz="2100" kern="1200" dirty="0" smtClean="0"/>
            <a:t>of preliminary issues by the court will affect the ultimate prosecution of the case, such </a:t>
          </a:r>
          <a:r>
            <a:rPr lang="en-US" sz="2100" kern="1200" dirty="0" smtClean="0"/>
            <a:t>as by:</a:t>
          </a:r>
          <a:endParaRPr lang="en-US" sz="2100" kern="1200" dirty="0" smtClean="0"/>
        </a:p>
        <a:p>
          <a:pPr lvl="0" algn="l" defTabSz="933450">
            <a:lnSpc>
              <a:spcPct val="90000"/>
            </a:lnSpc>
            <a:spcBef>
              <a:spcPct val="0"/>
            </a:spcBef>
            <a:spcAft>
              <a:spcPct val="35000"/>
            </a:spcAft>
          </a:pPr>
          <a:r>
            <a:rPr lang="en-US" sz="2100" kern="1200" dirty="0" smtClean="0"/>
            <a:t>(a) exclusion of evidence (e.g.</a:t>
          </a:r>
          <a:r>
            <a:rPr lang="en-US" sz="2100" i="1" kern="1200" dirty="0" smtClean="0"/>
            <a:t> Miranda </a:t>
          </a:r>
          <a:r>
            <a:rPr lang="en-US" sz="2100" kern="1200" dirty="0" smtClean="0"/>
            <a:t>and the exclusionary rule)</a:t>
          </a:r>
        </a:p>
        <a:p>
          <a:pPr lvl="0" algn="l" defTabSz="933450">
            <a:lnSpc>
              <a:spcPct val="90000"/>
            </a:lnSpc>
            <a:spcBef>
              <a:spcPct val="0"/>
            </a:spcBef>
            <a:spcAft>
              <a:spcPct val="35000"/>
            </a:spcAft>
          </a:pPr>
          <a:r>
            <a:rPr lang="en-US" sz="2100" kern="1200" dirty="0" smtClean="0"/>
            <a:t>(b) a request to dismiss the charges for insufficient evidence or failure to </a:t>
          </a:r>
          <a:r>
            <a:rPr lang="en-US" sz="2100" kern="1200" dirty="0" smtClean="0"/>
            <a:t>allege sufficient facts to constitute </a:t>
          </a:r>
          <a:r>
            <a:rPr lang="en-US" sz="2100" kern="1200" dirty="0" smtClean="0"/>
            <a:t>a </a:t>
          </a:r>
          <a:r>
            <a:rPr lang="en-US" sz="2100" kern="1200" dirty="0" smtClean="0"/>
            <a:t>particular crime</a:t>
          </a:r>
          <a:r>
            <a:rPr lang="en-US" sz="2100" kern="1200" dirty="0" smtClean="0"/>
            <a:t>, which will frequently require the court to interpret the statute the ∆ is charged with violating</a:t>
          </a:r>
          <a:r>
            <a:rPr lang="en-US" sz="2100" kern="1200" dirty="0" smtClean="0"/>
            <a:t>.</a:t>
          </a:r>
          <a:endParaRPr lang="en-US" sz="2100" kern="1200" dirty="0" smtClean="0"/>
        </a:p>
      </dsp:txBody>
      <dsp:txXfrm>
        <a:off x="0" y="376349"/>
        <a:ext cx="8458200" cy="2948399"/>
      </dsp:txXfrm>
    </dsp:sp>
    <dsp:sp modelId="{E151EFAF-F6FD-429B-A4BA-96993F06F0D2}">
      <dsp:nvSpPr>
        <dsp:cNvPr id="0" name=""/>
        <dsp:cNvSpPr/>
      </dsp:nvSpPr>
      <dsp:spPr>
        <a:xfrm>
          <a:off x="0" y="3408546"/>
          <a:ext cx="8458200" cy="227112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endParaRPr lang="en-US" sz="2100" kern="1200" dirty="0" smtClean="0"/>
        </a:p>
        <a:p>
          <a:pPr lvl="0" algn="l" defTabSz="933450">
            <a:lnSpc>
              <a:spcPct val="90000"/>
            </a:lnSpc>
            <a:spcBef>
              <a:spcPct val="0"/>
            </a:spcBef>
            <a:spcAft>
              <a:spcPct val="35000"/>
            </a:spcAft>
          </a:pPr>
          <a:r>
            <a:rPr lang="en-US" sz="2100" b="1" kern="1200" dirty="0" smtClean="0"/>
            <a:t>Trial </a:t>
          </a:r>
          <a:endParaRPr lang="en-US" sz="2100" kern="1200" dirty="0" smtClean="0"/>
        </a:p>
        <a:p>
          <a:pPr lvl="0" algn="l" defTabSz="933450">
            <a:lnSpc>
              <a:spcPct val="90000"/>
            </a:lnSpc>
            <a:spcBef>
              <a:spcPct val="0"/>
            </a:spcBef>
            <a:spcAft>
              <a:spcPct val="35000"/>
            </a:spcAft>
          </a:pPr>
          <a:r>
            <a:rPr lang="en-US" sz="2100" kern="1200" dirty="0" smtClean="0"/>
            <a:t>The constitution entitles a ∆ to a jury trial if he can be incarcerated on a charge </a:t>
          </a:r>
          <a:r>
            <a:rPr lang="en-US" sz="2100" u="sng" kern="1200" dirty="0" smtClean="0"/>
            <a:t>for more than 6 months</a:t>
          </a:r>
          <a:r>
            <a:rPr lang="en-US" sz="2100" kern="1200" dirty="0" smtClean="0"/>
            <a:t> for the offense.  A ∆ can waive jury trial </a:t>
          </a:r>
          <a:r>
            <a:rPr lang="en-US" sz="2100" kern="1200" dirty="0" smtClean="0"/>
            <a:t>if </a:t>
          </a:r>
          <a:r>
            <a:rPr lang="en-US" sz="2100" kern="1200" dirty="0" smtClean="0"/>
            <a:t>prosecution </a:t>
          </a:r>
          <a:r>
            <a:rPr lang="en-US" sz="2100" kern="1200" dirty="0" smtClean="0"/>
            <a:t>agrees (some jurisdictions) or even if she does not (other jurisdictions)</a:t>
          </a:r>
          <a:endParaRPr lang="en-US" sz="2100" kern="1200" dirty="0"/>
        </a:p>
      </dsp:txBody>
      <dsp:txXfrm>
        <a:off x="0" y="3408546"/>
        <a:ext cx="8458200" cy="2271123"/>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F688C28-08FA-4075-97F0-0DF5561F8558}">
      <dsp:nvSpPr>
        <dsp:cNvPr id="0" name=""/>
        <dsp:cNvSpPr/>
      </dsp:nvSpPr>
      <dsp:spPr>
        <a:xfrm>
          <a:off x="0" y="174712"/>
          <a:ext cx="8458200" cy="28080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smtClean="0"/>
            <a:t>Plea Bargain </a:t>
          </a:r>
          <a:endParaRPr lang="en-US" sz="2400" kern="1200" dirty="0" smtClean="0"/>
        </a:p>
        <a:p>
          <a:pPr lvl="0" algn="l" defTabSz="1066800">
            <a:lnSpc>
              <a:spcPct val="90000"/>
            </a:lnSpc>
            <a:spcBef>
              <a:spcPct val="0"/>
            </a:spcBef>
            <a:spcAft>
              <a:spcPct val="35000"/>
            </a:spcAft>
          </a:pPr>
          <a:r>
            <a:rPr lang="en-US" sz="2400" kern="1200" dirty="0" smtClean="0"/>
            <a:t>The government and the ∆--through counsel—can agree to a plea bargain under which a ∆ will plead guilty to a certain charge, often in exchange for a lower sentence than would be imposed if the case went to trial and a conviction resulted.  The agreement requires the ∆ to waive the right to trial and </a:t>
          </a:r>
          <a:r>
            <a:rPr lang="en-US" sz="2400" kern="1200" dirty="0" smtClean="0"/>
            <a:t>often to proceed </a:t>
          </a:r>
          <a:r>
            <a:rPr lang="en-US" sz="2400" kern="1200" dirty="0" smtClean="0"/>
            <a:t>immediately to sentencing. </a:t>
          </a:r>
          <a:endParaRPr lang="en-US" sz="2400" kern="1200" dirty="0"/>
        </a:p>
      </dsp:txBody>
      <dsp:txXfrm>
        <a:off x="0" y="174712"/>
        <a:ext cx="8458200" cy="2808000"/>
      </dsp:txXfrm>
    </dsp:sp>
    <dsp:sp modelId="{E151EFAF-F6FD-429B-A4BA-96993F06F0D2}">
      <dsp:nvSpPr>
        <dsp:cNvPr id="0" name=""/>
        <dsp:cNvSpPr/>
      </dsp:nvSpPr>
      <dsp:spPr>
        <a:xfrm>
          <a:off x="0" y="3078480"/>
          <a:ext cx="8458200" cy="28080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smtClean="0"/>
            <a:t>The Jury Instruction </a:t>
          </a:r>
          <a:endParaRPr lang="en-US" sz="2400" kern="1200" dirty="0" smtClean="0"/>
        </a:p>
        <a:p>
          <a:pPr lvl="0" algn="l" defTabSz="1066800">
            <a:lnSpc>
              <a:spcPct val="90000"/>
            </a:lnSpc>
            <a:spcBef>
              <a:spcPct val="0"/>
            </a:spcBef>
            <a:spcAft>
              <a:spcPct val="35000"/>
            </a:spcAft>
          </a:pPr>
          <a:r>
            <a:rPr lang="en-US" sz="2400" kern="1200" dirty="0" smtClean="0"/>
            <a:t>Jury instructions will </a:t>
          </a:r>
          <a:r>
            <a:rPr lang="en-US" sz="2400" kern="1200" dirty="0" smtClean="0"/>
            <a:t>at least contain </a:t>
          </a:r>
          <a:r>
            <a:rPr lang="en-US" sz="2400" kern="1200" dirty="0" smtClean="0"/>
            <a:t>a description of the elements of the crime that the jury must find </a:t>
          </a:r>
          <a:r>
            <a:rPr lang="en-US" sz="2400" i="1" kern="1200" dirty="0" smtClean="0"/>
            <a:t>beyond a reasonable doubt</a:t>
          </a:r>
          <a:r>
            <a:rPr lang="en-US" sz="2400" kern="1200" dirty="0" smtClean="0"/>
            <a:t>, and the description of the legal requirements for a defense offered by the ∆ if there is sufficient evidence to require giving the instruction. </a:t>
          </a:r>
          <a:endParaRPr lang="en-US" sz="2400" kern="1200" dirty="0"/>
        </a:p>
      </dsp:txBody>
      <dsp:txXfrm>
        <a:off x="0" y="3078480"/>
        <a:ext cx="8458200" cy="280800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F688C28-08FA-4075-97F0-0DF5561F8558}">
      <dsp:nvSpPr>
        <dsp:cNvPr id="0" name=""/>
        <dsp:cNvSpPr/>
      </dsp:nvSpPr>
      <dsp:spPr>
        <a:xfrm>
          <a:off x="0" y="0"/>
          <a:ext cx="8458200" cy="311805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smtClean="0"/>
            <a:t>Motion for a judgment of acquittal</a:t>
          </a:r>
          <a:endParaRPr lang="en-US" sz="2400" kern="1200" dirty="0" smtClean="0"/>
        </a:p>
        <a:p>
          <a:pPr lvl="0" algn="l" defTabSz="1066800">
            <a:lnSpc>
              <a:spcPct val="90000"/>
            </a:lnSpc>
            <a:spcBef>
              <a:spcPct val="0"/>
            </a:spcBef>
            <a:spcAft>
              <a:spcPct val="35000"/>
            </a:spcAft>
          </a:pPr>
          <a:r>
            <a:rPr lang="en-US" sz="2400" kern="1200" dirty="0" smtClean="0"/>
            <a:t>Only a ∆ can seek to have the case dismissed for insufficient evidence.  This is similar to a civil </a:t>
          </a:r>
          <a:r>
            <a:rPr lang="en-US" sz="2400" kern="1200" dirty="0" smtClean="0"/>
            <a:t>Directed </a:t>
          </a:r>
          <a:r>
            <a:rPr lang="en-US" sz="2400" kern="1200" dirty="0" smtClean="0"/>
            <a:t>Verdict.  </a:t>
          </a:r>
          <a:r>
            <a:rPr lang="en-US" sz="2400" kern="1200" dirty="0" smtClean="0"/>
            <a:t>A defendant can seek this after  the prosecution has rested (finished presenting all its witnesses and evidence) and before the defense would present its case, if any. The defense is not obligated to present any defense case.</a:t>
          </a:r>
          <a:endParaRPr lang="en-US" sz="2400" kern="1200" dirty="0"/>
        </a:p>
      </dsp:txBody>
      <dsp:txXfrm>
        <a:off x="0" y="0"/>
        <a:ext cx="8458200" cy="311805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B573C53-F3ED-4092-84F2-1BF8D5C9FBAF}" type="datetimeFigureOut">
              <a:rPr lang="en-US"/>
              <a:pPr>
                <a:defRPr/>
              </a:pPr>
              <a:t>10/17/2009</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7D401A8D-3112-4D4E-A31D-07A6BAD94213}"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9E9C7F3D-C5B4-4FF3-A290-EED868579B94}" type="datetimeFigureOut">
              <a:rPr lang="en-US"/>
              <a:pPr>
                <a:defRPr/>
              </a:pPr>
              <a:t>10/17/2009</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162C5FF-AD25-4D92-A8DB-94E229BF1DA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Gener</a:t>
            </a:r>
          </a:p>
        </p:txBody>
      </p:sp>
      <p:sp>
        <p:nvSpPr>
          <p:cNvPr id="225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C833123-43F1-4024-96F3-BD2650AB56D8}" type="slidenum">
              <a:rPr lang="en-US" smtClean="0"/>
              <a:pPr fontAlgn="base">
                <a:spcBef>
                  <a:spcPct val="0"/>
                </a:spcBef>
                <a:spcAft>
                  <a:spcPct val="0"/>
                </a:spcAft>
                <a:defRPr/>
              </a:pPr>
              <a:t>3</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11" name="Rounded Rectangle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12" name="Rounded Rectangle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Rectangle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smtClean="0"/>
              <a:t>Click to edit Master title style</a:t>
            </a:r>
            <a:endParaRPr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7" name="Date Placeholder 27"/>
          <p:cNvSpPr>
            <a:spLocks noGrp="1"/>
          </p:cNvSpPr>
          <p:nvPr>
            <p:ph type="dt" sz="half" idx="10"/>
          </p:nvPr>
        </p:nvSpPr>
        <p:spPr>
          <a:xfrm>
            <a:off x="6705600" y="4206875"/>
            <a:ext cx="960438" cy="457200"/>
          </a:xfrm>
        </p:spPr>
        <p:txBody>
          <a:bodyPr/>
          <a:lstStyle>
            <a:lvl1pPr>
              <a:defRPr/>
            </a:lvl1pPr>
          </a:lstStyle>
          <a:p>
            <a:pPr>
              <a:defRPr/>
            </a:pPr>
            <a:fld id="{3951EB75-EEA1-4E6B-A939-6529E282B425}" type="datetimeFigureOut">
              <a:rPr lang="en-US"/>
              <a:pPr>
                <a:defRPr/>
              </a:pPr>
              <a:t>10/17/2009</a:t>
            </a:fld>
            <a:endParaRPr lang="en-US"/>
          </a:p>
        </p:txBody>
      </p:sp>
      <p:sp>
        <p:nvSpPr>
          <p:cNvPr id="18" name="Footer Placeholder 16"/>
          <p:cNvSpPr>
            <a:spLocks noGrp="1"/>
          </p:cNvSpPr>
          <p:nvPr>
            <p:ph type="ftr" sz="quarter" idx="11"/>
          </p:nvPr>
        </p:nvSpPr>
        <p:spPr>
          <a:xfrm>
            <a:off x="5410200" y="4205288"/>
            <a:ext cx="1295400" cy="457200"/>
          </a:xfrm>
        </p:spPr>
        <p:txBody>
          <a:bodyPr/>
          <a:lstStyle>
            <a:lvl1pPr>
              <a:defRPr/>
            </a:lvl1pPr>
          </a:lstStyle>
          <a:p>
            <a:pPr>
              <a:defRPr/>
            </a:pPr>
            <a:endParaRPr lang="en-US"/>
          </a:p>
        </p:txBody>
      </p:sp>
      <p:sp>
        <p:nvSpPr>
          <p:cNvPr id="19" name="Slide Number Placeholder 28"/>
          <p:cNvSpPr>
            <a:spLocks noGrp="1"/>
          </p:cNvSpPr>
          <p:nvPr>
            <p:ph type="sldNum" sz="quarter" idx="12"/>
          </p:nvPr>
        </p:nvSpPr>
        <p:spPr>
          <a:xfrm>
            <a:off x="8320088" y="1588"/>
            <a:ext cx="747712" cy="365125"/>
          </a:xfrm>
        </p:spPr>
        <p:txBody>
          <a:bodyPr/>
          <a:lstStyle>
            <a:lvl1pPr algn="r">
              <a:defRPr sz="1800">
                <a:solidFill>
                  <a:schemeClr val="bg1"/>
                </a:solidFill>
              </a:defRPr>
            </a:lvl1pPr>
          </a:lstStyle>
          <a:p>
            <a:pPr>
              <a:defRPr/>
            </a:pPr>
            <a:fld id="{31BD5D26-C5B7-46A3-8642-B6024363F7F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7A2B8AEF-7C5B-44D8-BFDA-2A9E5F7D8BE5}" type="datetimeFigureOut">
              <a:rPr lang="en-US"/>
              <a:pPr>
                <a:defRPr/>
              </a:pPr>
              <a:t>10/17/2009</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CAF05F49-546B-496A-AD4E-12383A67E85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5AC96365-9AE6-49CC-85B4-857BC49DB36C}" type="datetimeFigureOut">
              <a:rPr lang="en-US"/>
              <a:pPr>
                <a:defRPr/>
              </a:pPr>
              <a:t>10/17/2009</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1EE1BF00-DF97-4E00-967C-61B04294828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A2FE6A2A-5CFA-4181-8954-B53AA738EE9C}" type="datetimeFigureOut">
              <a:rPr lang="en-US"/>
              <a:pPr>
                <a:defRPr/>
              </a:pPr>
              <a:t>10/17/2009</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3D54C7D2-68E8-4460-92BE-60202F12E4D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13"/>
          <p:cNvSpPr>
            <a:spLocks noGrp="1"/>
          </p:cNvSpPr>
          <p:nvPr>
            <p:ph type="dt" sz="half" idx="10"/>
          </p:nvPr>
        </p:nvSpPr>
        <p:spPr/>
        <p:txBody>
          <a:bodyPr/>
          <a:lstStyle>
            <a:lvl1pPr>
              <a:defRPr/>
            </a:lvl1pPr>
          </a:lstStyle>
          <a:p>
            <a:pPr>
              <a:defRPr/>
            </a:pPr>
            <a:fld id="{6CD15ECA-CA36-4506-A830-8B2DDB3A24F0}" type="datetimeFigureOut">
              <a:rPr lang="en-US"/>
              <a:pPr>
                <a:defRPr/>
              </a:pPr>
              <a:t>10/17/2009</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01B229B0-2A22-452E-809D-35E17BB3370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401BC4B1-890C-4A89-8497-6302A229ABDE}" type="datetimeFigureOut">
              <a:rPr lang="en-US"/>
              <a:pPr>
                <a:defRPr/>
              </a:pPr>
              <a:t>10/17/2009</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42B37A6C-9C53-4BCE-B4C8-C03D87B60C2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5"/>
          <p:cNvSpPr>
            <a:spLocks noGrp="1"/>
          </p:cNvSpPr>
          <p:nvPr>
            <p:ph type="dt" sz="half" idx="10"/>
          </p:nvPr>
        </p:nvSpPr>
        <p:spPr/>
        <p:txBody>
          <a:bodyPr rtlCol="0"/>
          <a:lstStyle>
            <a:lvl1pPr>
              <a:defRPr/>
            </a:lvl1pPr>
          </a:lstStyle>
          <a:p>
            <a:pPr>
              <a:defRPr/>
            </a:pPr>
            <a:fld id="{04FBCC05-CC55-429D-ACD0-8B00B6678AB3}" type="datetimeFigureOut">
              <a:rPr lang="en-US"/>
              <a:pPr>
                <a:defRPr/>
              </a:pPr>
              <a:t>10/17/2009</a:t>
            </a:fld>
            <a:endParaRPr lang="en-US"/>
          </a:p>
        </p:txBody>
      </p:sp>
      <p:sp>
        <p:nvSpPr>
          <p:cNvPr id="8" name="Slide Number Placeholder 26"/>
          <p:cNvSpPr>
            <a:spLocks noGrp="1"/>
          </p:cNvSpPr>
          <p:nvPr>
            <p:ph type="sldNum" sz="quarter" idx="11"/>
          </p:nvPr>
        </p:nvSpPr>
        <p:spPr/>
        <p:txBody>
          <a:bodyPr rtlCol="0"/>
          <a:lstStyle>
            <a:lvl1pPr>
              <a:defRPr/>
            </a:lvl1pPr>
          </a:lstStyle>
          <a:p>
            <a:pPr>
              <a:defRPr/>
            </a:pPr>
            <a:fld id="{1BDDF3C0-4719-4719-B063-5E4415ED2C6D}" type="slidenum">
              <a:rPr lang="en-US"/>
              <a:pPr>
                <a:defRPr/>
              </a:pPr>
              <a:t>‹#›</a:t>
            </a:fld>
            <a:endParaRPr lang="en-US"/>
          </a:p>
        </p:txBody>
      </p:sp>
      <p:sp>
        <p:nvSpPr>
          <p:cNvPr id="9" name="Footer Placeholder 27"/>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
        <p:nvSpPr>
          <p:cNvPr id="3" name="Date Placeholder 2"/>
          <p:cNvSpPr>
            <a:spLocks noGrp="1"/>
          </p:cNvSpPr>
          <p:nvPr>
            <p:ph type="dt" sz="half" idx="10"/>
          </p:nvPr>
        </p:nvSpPr>
        <p:spPr>
          <a:xfrm>
            <a:off x="6583363" y="612775"/>
            <a:ext cx="957262" cy="457200"/>
          </a:xfrm>
        </p:spPr>
        <p:txBody>
          <a:bodyPr/>
          <a:lstStyle>
            <a:lvl1pPr>
              <a:defRPr/>
            </a:lvl1pPr>
          </a:lstStyle>
          <a:p>
            <a:pPr>
              <a:defRPr/>
            </a:pPr>
            <a:fld id="{8E18F06A-FE0F-40A1-930B-EDD391188C10}" type="datetimeFigureOut">
              <a:rPr lang="en-US"/>
              <a:pPr>
                <a:defRPr/>
              </a:pPr>
              <a:t>10/17/2009</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8C028000-390E-453F-9C69-D3688B953FA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4CB1991B-86A5-404E-B70C-A6BE8ACCE0F2}" type="datetimeFigureOut">
              <a:rPr lang="en-US"/>
              <a:pPr>
                <a:defRPr/>
              </a:pPr>
              <a:t>10/17/2009</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993A0478-DC98-463B-A483-25A6E97543D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smtClean="0"/>
              <a:t>Click to edit Master title style</a:t>
            </a:r>
            <a:endParaRPr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17F529BC-B2F9-469C-8EB8-A81B8DCF42F4}" type="datetimeFigureOut">
              <a:rPr lang="en-US"/>
              <a:pPr>
                <a:defRPr/>
              </a:pPr>
              <a:t>10/17/2009</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A00E1184-2674-43EB-9CBB-4AB3D1D2178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EE333BDA-6BAA-40A5-84A7-9BAC66953B65}" type="datetimeFigureOut">
              <a:rPr lang="en-US"/>
              <a:pPr>
                <a:defRPr/>
              </a:pPr>
              <a:t>10/17/2009</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C00B6063-8603-4F6D-BB88-4E2FC9377F2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9" name="Rectangle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 name="Rectangle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1" name="Rectangle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 name="Rectangle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39" name="Title Placeholder 21"/>
          <p:cNvSpPr>
            <a:spLocks noGrp="1"/>
          </p:cNvSpPr>
          <p:nvPr>
            <p:ph type="title"/>
          </p:nvPr>
        </p:nvSpPr>
        <p:spPr bwMode="auto">
          <a:xfrm>
            <a:off x="457200" y="1143000"/>
            <a:ext cx="82296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40" name="Text Placeholder 12"/>
          <p:cNvSpPr>
            <a:spLocks noGrp="1"/>
          </p:cNvSpPr>
          <p:nvPr>
            <p:ph type="body" idx="1"/>
          </p:nvPr>
        </p:nvSpPr>
        <p:spPr bwMode="auto">
          <a:xfrm>
            <a:off x="457200" y="2249488"/>
            <a:ext cx="8229600" cy="4324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586538" y="612775"/>
            <a:ext cx="957262" cy="457200"/>
          </a:xfrm>
          <a:prstGeom prst="rect">
            <a:avLst/>
          </a:prstGeom>
        </p:spPr>
        <p:txBody>
          <a:bodyPr vert="horz"/>
          <a:lstStyle>
            <a:lvl1pPr algn="l" eaLnBrk="1" fontAlgn="auto" latinLnBrk="0" hangingPunct="1">
              <a:spcBef>
                <a:spcPts val="0"/>
              </a:spcBef>
              <a:spcAft>
                <a:spcPts val="0"/>
              </a:spcAft>
              <a:defRPr kumimoji="0" sz="800">
                <a:solidFill>
                  <a:schemeClr val="accent2"/>
                </a:solidFill>
                <a:latin typeface="+mn-lt"/>
                <a:cs typeface="+mn-cs"/>
              </a:defRPr>
            </a:lvl1pPr>
          </a:lstStyle>
          <a:p>
            <a:pPr>
              <a:defRPr/>
            </a:pPr>
            <a:fld id="{6F3C0717-82BD-4A84-A5DB-0EF492B34CF9}" type="datetimeFigureOut">
              <a:rPr lang="en-US"/>
              <a:pPr>
                <a:defRPr/>
              </a:pPr>
              <a:t>10/17/2009</a:t>
            </a:fld>
            <a:endParaRPr lang="en-US"/>
          </a:p>
        </p:txBody>
      </p:sp>
      <p:sp>
        <p:nvSpPr>
          <p:cNvPr id="3" name="Footer Placeholder 2"/>
          <p:cNvSpPr>
            <a:spLocks noGrp="1"/>
          </p:cNvSpPr>
          <p:nvPr>
            <p:ph type="ftr" sz="quarter" idx="3"/>
          </p:nvPr>
        </p:nvSpPr>
        <p:spPr>
          <a:xfrm>
            <a:off x="5257800" y="612775"/>
            <a:ext cx="1325563" cy="457200"/>
          </a:xfrm>
          <a:prstGeom prst="rect">
            <a:avLst/>
          </a:prstGeom>
        </p:spPr>
        <p:txBody>
          <a:bodyPr vert="horz"/>
          <a:lstStyle>
            <a:lvl1pPr algn="r" eaLnBrk="1" fontAlgn="auto" latinLnBrk="0" hangingPunct="1">
              <a:spcBef>
                <a:spcPts val="0"/>
              </a:spcBef>
              <a:spcAft>
                <a:spcPts val="0"/>
              </a:spcAft>
              <a:defRPr kumimoji="0" sz="800">
                <a:solidFill>
                  <a:schemeClr val="accent2"/>
                </a:solidFill>
                <a:latin typeface="+mn-lt"/>
                <a:cs typeface="+mn-cs"/>
              </a:defRPr>
            </a:lvl1pPr>
          </a:lstStyle>
          <a:p>
            <a:pPr>
              <a:defRPr/>
            </a:pPr>
            <a:endParaRPr lang="en-US"/>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anchor="b"/>
          <a:lstStyle>
            <a:lvl1pPr algn="r" eaLnBrk="1" fontAlgn="auto" latinLnBrk="0" hangingPunct="1">
              <a:spcBef>
                <a:spcPts val="0"/>
              </a:spcBef>
              <a:spcAft>
                <a:spcPts val="0"/>
              </a:spcAft>
              <a:defRPr kumimoji="0" sz="1800">
                <a:solidFill>
                  <a:srgbClr val="FFFFFF"/>
                </a:solidFill>
                <a:latin typeface="+mn-lt"/>
                <a:cs typeface="+mn-cs"/>
              </a:defRPr>
            </a:lvl1pPr>
          </a:lstStyle>
          <a:p>
            <a:pPr>
              <a:defRPr/>
            </a:pPr>
            <a:fld id="{00E376C4-8ECB-4B3B-8083-BE707DA5A53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25" r:id="rId2"/>
    <p:sldLayoutId id="2147483726" r:id="rId3"/>
    <p:sldLayoutId id="2147483727" r:id="rId4"/>
    <p:sldLayoutId id="2147483734" r:id="rId5"/>
    <p:sldLayoutId id="2147483735" r:id="rId6"/>
    <p:sldLayoutId id="2147483728" r:id="rId7"/>
    <p:sldLayoutId id="2147483729" r:id="rId8"/>
    <p:sldLayoutId id="2147483730" r:id="rId9"/>
    <p:sldLayoutId id="2147483731" r:id="rId10"/>
    <p:sldLayoutId id="2147483732"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0" y="609600"/>
            <a:ext cx="9144000" cy="2655888"/>
          </a:xfrm>
        </p:spPr>
        <p:txBody>
          <a:bodyPr/>
          <a:lstStyle/>
          <a:p>
            <a:pPr eaLnBrk="1" hangingPunct="1"/>
            <a:r>
              <a:rPr lang="en-US" sz="4800" smtClean="0"/>
              <a:t>General Criminal Law Principles: Principles of Punishment </a:t>
            </a:r>
          </a:p>
        </p:txBody>
      </p:sp>
      <p:sp>
        <p:nvSpPr>
          <p:cNvPr id="3" name="Subtitle 2"/>
          <p:cNvSpPr>
            <a:spLocks noGrp="1"/>
          </p:cNvSpPr>
          <p:nvPr>
            <p:ph type="subTitle" idx="1"/>
          </p:nvPr>
        </p:nvSpPr>
        <p:spPr>
          <a:xfrm>
            <a:off x="609600" y="4419600"/>
            <a:ext cx="8001000" cy="1371600"/>
          </a:xfrm>
        </p:spPr>
        <p:txBody>
          <a:bodyPr>
            <a:normAutofit fontScale="92500"/>
          </a:bodyPr>
          <a:lstStyle/>
          <a:p>
            <a:pPr eaLnBrk="1" fontAlgn="auto" hangingPunct="1">
              <a:spcAft>
                <a:spcPts val="0"/>
              </a:spcAft>
              <a:buClr>
                <a:schemeClr val="accent3"/>
              </a:buClr>
              <a:buFont typeface="Georgia"/>
              <a:buNone/>
              <a:defRPr/>
            </a:pPr>
            <a:r>
              <a:rPr lang="en-US" dirty="0" smtClean="0"/>
              <a:t>Keyed to </a:t>
            </a:r>
            <a:r>
              <a:rPr lang="en-US" cap="small" dirty="0" smtClean="0"/>
              <a:t>Ellen S. </a:t>
            </a:r>
            <a:r>
              <a:rPr lang="en-US" cap="small" dirty="0" err="1" smtClean="0"/>
              <a:t>Podgor</a:t>
            </a:r>
            <a:r>
              <a:rPr lang="en-US" cap="small" dirty="0" smtClean="0"/>
              <a:t>, Peter Henning, Andrew E. </a:t>
            </a:r>
            <a:r>
              <a:rPr lang="en-US" cap="small" dirty="0" smtClean="0"/>
              <a:t>Taslitz, and  Alfredo Garcia., Criminal Law: Concepts and Practice (Carolina Academic Press </a:t>
            </a:r>
            <a:r>
              <a:rPr lang="en-US" cap="small" dirty="0" smtClean="0"/>
              <a:t>2</a:t>
            </a:r>
            <a:r>
              <a:rPr lang="en-US" cap="small" baseline="30000" dirty="0" smtClean="0"/>
              <a:t>nd</a:t>
            </a:r>
            <a:r>
              <a:rPr lang="en-US" cap="small" dirty="0" smtClean="0"/>
              <a:t> 2009).</a:t>
            </a:r>
            <a:endParaRPr lang="en-US" dirty="0" smtClean="0"/>
          </a:p>
          <a:p>
            <a:pPr eaLnBrk="1" fontAlgn="auto" hangingPunct="1">
              <a:spcAft>
                <a:spcPts val="0"/>
              </a:spcAft>
              <a:buClr>
                <a:schemeClr val="accent3"/>
              </a:buClr>
              <a:buFont typeface="Georgia"/>
              <a:buNone/>
              <a:defRPr/>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04800" y="457200"/>
            <a:ext cx="8382000" cy="1069975"/>
          </a:xfrm>
        </p:spPr>
        <p:txBody>
          <a:bodyPr/>
          <a:lstStyle/>
          <a:p>
            <a:pPr eaLnBrk="1" hangingPunct="1"/>
            <a:r>
              <a:rPr lang="en-US" smtClean="0"/>
              <a:t>The Process of Criminal Prosecution</a:t>
            </a:r>
          </a:p>
        </p:txBody>
      </p:sp>
      <p:sp>
        <p:nvSpPr>
          <p:cNvPr id="3" name="Text Placeholder 2"/>
          <p:cNvSpPr>
            <a:spLocks noGrp="1"/>
          </p:cNvSpPr>
          <p:nvPr>
            <p:ph type="body" idx="1"/>
          </p:nvPr>
        </p:nvSpPr>
        <p:spPr>
          <a:xfrm>
            <a:off x="381000" y="1828800"/>
            <a:ext cx="4041775" cy="457200"/>
          </a:xfrm>
        </p:spPr>
        <p:txBody>
          <a:bodyPr/>
          <a:lstStyle/>
          <a:p>
            <a:pPr eaLnBrk="1" fontAlgn="auto" hangingPunct="1">
              <a:spcAft>
                <a:spcPts val="0"/>
              </a:spcAft>
              <a:buClr>
                <a:schemeClr val="accent3"/>
              </a:buClr>
              <a:buFont typeface="Georgia"/>
              <a:buNone/>
              <a:defRPr/>
            </a:pPr>
            <a:r>
              <a:rPr lang="en-US" dirty="0" smtClean="0"/>
              <a:t>Investigation</a:t>
            </a:r>
            <a:endParaRPr lang="en-US" dirty="0"/>
          </a:p>
        </p:txBody>
      </p:sp>
      <p:sp>
        <p:nvSpPr>
          <p:cNvPr id="7" name="Text Placeholder 2"/>
          <p:cNvSpPr txBox="1">
            <a:spLocks/>
          </p:cNvSpPr>
          <p:nvPr/>
        </p:nvSpPr>
        <p:spPr>
          <a:xfrm>
            <a:off x="1524000" y="2286000"/>
            <a:ext cx="4041775" cy="457200"/>
          </a:xfrm>
          <a:prstGeom prst="rect">
            <a:avLst/>
          </a:prstGeom>
          <a:solidFill>
            <a:schemeClr val="accent2">
              <a:satMod val="150000"/>
              <a:alpha val="25000"/>
            </a:schemeClr>
          </a:solidFill>
          <a:ln w="12700">
            <a:solidFill>
              <a:schemeClr val="accent2"/>
            </a:solidFill>
          </a:ln>
        </p:spPr>
        <p:txBody>
          <a:bodyPr anchor="ctr"/>
          <a:lstStyle/>
          <a:p>
            <a:pPr marL="45720" fontAlgn="auto">
              <a:spcBef>
                <a:spcPts val="300"/>
              </a:spcBef>
              <a:spcAft>
                <a:spcPts val="0"/>
              </a:spcAft>
              <a:buClr>
                <a:schemeClr val="accent3"/>
              </a:buClr>
              <a:buFont typeface="Georgia"/>
              <a:buNone/>
              <a:defRPr/>
            </a:pPr>
            <a:r>
              <a:rPr lang="en-US" sz="1900" b="1" dirty="0">
                <a:solidFill>
                  <a:schemeClr val="tx1">
                    <a:tint val="95000"/>
                  </a:schemeClr>
                </a:solidFill>
                <a:latin typeface="+mn-lt"/>
                <a:cs typeface="+mn-cs"/>
              </a:rPr>
              <a:t>Charge</a:t>
            </a:r>
          </a:p>
        </p:txBody>
      </p:sp>
      <p:sp>
        <p:nvSpPr>
          <p:cNvPr id="8" name="Text Placeholder 2"/>
          <p:cNvSpPr txBox="1">
            <a:spLocks/>
          </p:cNvSpPr>
          <p:nvPr/>
        </p:nvSpPr>
        <p:spPr>
          <a:xfrm>
            <a:off x="2133600" y="2743200"/>
            <a:ext cx="4041775" cy="457200"/>
          </a:xfrm>
          <a:prstGeom prst="rect">
            <a:avLst/>
          </a:prstGeom>
          <a:solidFill>
            <a:schemeClr val="accent2">
              <a:satMod val="150000"/>
              <a:alpha val="25000"/>
            </a:schemeClr>
          </a:solidFill>
          <a:ln w="12700">
            <a:solidFill>
              <a:schemeClr val="accent2"/>
            </a:solidFill>
          </a:ln>
        </p:spPr>
        <p:txBody>
          <a:bodyPr anchor="ctr"/>
          <a:lstStyle/>
          <a:p>
            <a:pPr marL="45720" fontAlgn="auto">
              <a:spcBef>
                <a:spcPts val="300"/>
              </a:spcBef>
              <a:spcAft>
                <a:spcPts val="0"/>
              </a:spcAft>
              <a:buClr>
                <a:schemeClr val="accent3"/>
              </a:buClr>
              <a:buFont typeface="Georgia"/>
              <a:buNone/>
              <a:defRPr/>
            </a:pPr>
            <a:r>
              <a:rPr lang="en-US" sz="1900" b="1" dirty="0">
                <a:solidFill>
                  <a:schemeClr val="tx1">
                    <a:tint val="95000"/>
                  </a:schemeClr>
                </a:solidFill>
                <a:latin typeface="+mn-lt"/>
                <a:cs typeface="+mn-cs"/>
              </a:rPr>
              <a:t>Pre-trial Motion</a:t>
            </a:r>
          </a:p>
        </p:txBody>
      </p:sp>
      <p:sp>
        <p:nvSpPr>
          <p:cNvPr id="9" name="Text Placeholder 2"/>
          <p:cNvSpPr txBox="1">
            <a:spLocks/>
          </p:cNvSpPr>
          <p:nvPr/>
        </p:nvSpPr>
        <p:spPr>
          <a:xfrm>
            <a:off x="2819400" y="3200400"/>
            <a:ext cx="4041775" cy="457200"/>
          </a:xfrm>
          <a:prstGeom prst="rect">
            <a:avLst/>
          </a:prstGeom>
          <a:solidFill>
            <a:schemeClr val="accent2">
              <a:satMod val="150000"/>
              <a:alpha val="25000"/>
            </a:schemeClr>
          </a:solidFill>
          <a:ln w="12700">
            <a:solidFill>
              <a:schemeClr val="accent2"/>
            </a:solidFill>
          </a:ln>
        </p:spPr>
        <p:txBody>
          <a:bodyPr anchor="ctr"/>
          <a:lstStyle/>
          <a:p>
            <a:pPr marL="45720" fontAlgn="auto">
              <a:spcBef>
                <a:spcPts val="300"/>
              </a:spcBef>
              <a:spcAft>
                <a:spcPts val="0"/>
              </a:spcAft>
              <a:buClr>
                <a:schemeClr val="accent3"/>
              </a:buClr>
              <a:buFont typeface="Georgia"/>
              <a:buNone/>
              <a:defRPr/>
            </a:pPr>
            <a:r>
              <a:rPr lang="en-US" sz="1900" b="1" dirty="0">
                <a:solidFill>
                  <a:schemeClr val="tx1">
                    <a:tint val="95000"/>
                  </a:schemeClr>
                </a:solidFill>
                <a:latin typeface="+mn-lt"/>
                <a:cs typeface="+mn-cs"/>
              </a:rPr>
              <a:t>Trial</a:t>
            </a:r>
          </a:p>
        </p:txBody>
      </p:sp>
      <p:sp>
        <p:nvSpPr>
          <p:cNvPr id="10" name="Text Placeholder 2"/>
          <p:cNvSpPr txBox="1">
            <a:spLocks/>
          </p:cNvSpPr>
          <p:nvPr/>
        </p:nvSpPr>
        <p:spPr>
          <a:xfrm>
            <a:off x="3505200" y="3657600"/>
            <a:ext cx="4041775" cy="457200"/>
          </a:xfrm>
          <a:prstGeom prst="rect">
            <a:avLst/>
          </a:prstGeom>
          <a:solidFill>
            <a:schemeClr val="accent2">
              <a:satMod val="150000"/>
              <a:alpha val="25000"/>
            </a:schemeClr>
          </a:solidFill>
          <a:ln w="12700">
            <a:solidFill>
              <a:schemeClr val="accent2"/>
            </a:solidFill>
          </a:ln>
        </p:spPr>
        <p:txBody>
          <a:bodyPr anchor="ctr"/>
          <a:lstStyle/>
          <a:p>
            <a:pPr marL="45720" fontAlgn="auto">
              <a:spcBef>
                <a:spcPts val="300"/>
              </a:spcBef>
              <a:spcAft>
                <a:spcPts val="0"/>
              </a:spcAft>
              <a:buClr>
                <a:schemeClr val="accent3"/>
              </a:buClr>
              <a:buFont typeface="Georgia"/>
              <a:buNone/>
              <a:defRPr/>
            </a:pPr>
            <a:r>
              <a:rPr lang="en-US" sz="1900" b="1" dirty="0">
                <a:solidFill>
                  <a:schemeClr val="tx1">
                    <a:tint val="95000"/>
                  </a:schemeClr>
                </a:solidFill>
                <a:latin typeface="+mn-lt"/>
                <a:cs typeface="+mn-cs"/>
              </a:rPr>
              <a:t>Plea Bargain</a:t>
            </a:r>
          </a:p>
        </p:txBody>
      </p:sp>
      <p:sp>
        <p:nvSpPr>
          <p:cNvPr id="11" name="Text Placeholder 2"/>
          <p:cNvSpPr txBox="1">
            <a:spLocks/>
          </p:cNvSpPr>
          <p:nvPr/>
        </p:nvSpPr>
        <p:spPr>
          <a:xfrm>
            <a:off x="3810000" y="4114800"/>
            <a:ext cx="4041775" cy="457200"/>
          </a:xfrm>
          <a:prstGeom prst="rect">
            <a:avLst/>
          </a:prstGeom>
          <a:solidFill>
            <a:schemeClr val="accent2">
              <a:satMod val="150000"/>
              <a:alpha val="25000"/>
            </a:schemeClr>
          </a:solidFill>
          <a:ln w="12700">
            <a:solidFill>
              <a:schemeClr val="accent2"/>
            </a:solidFill>
          </a:ln>
        </p:spPr>
        <p:txBody>
          <a:bodyPr anchor="ctr"/>
          <a:lstStyle/>
          <a:p>
            <a:pPr marL="45720" fontAlgn="auto">
              <a:spcBef>
                <a:spcPts val="300"/>
              </a:spcBef>
              <a:spcAft>
                <a:spcPts val="0"/>
              </a:spcAft>
              <a:buClr>
                <a:schemeClr val="accent3"/>
              </a:buClr>
              <a:buFont typeface="Georgia"/>
              <a:buNone/>
              <a:defRPr/>
            </a:pPr>
            <a:r>
              <a:rPr lang="en-US" sz="1900" b="1" dirty="0">
                <a:solidFill>
                  <a:schemeClr val="tx1">
                    <a:tint val="95000"/>
                  </a:schemeClr>
                </a:solidFill>
                <a:latin typeface="+mn-lt"/>
                <a:cs typeface="+mn-cs"/>
              </a:rPr>
              <a:t>Jury Instruction</a:t>
            </a:r>
          </a:p>
        </p:txBody>
      </p:sp>
      <p:sp>
        <p:nvSpPr>
          <p:cNvPr id="12" name="Text Placeholder 2"/>
          <p:cNvSpPr txBox="1">
            <a:spLocks/>
          </p:cNvSpPr>
          <p:nvPr/>
        </p:nvSpPr>
        <p:spPr>
          <a:xfrm>
            <a:off x="4191000" y="4572000"/>
            <a:ext cx="4648200" cy="457200"/>
          </a:xfrm>
          <a:prstGeom prst="rect">
            <a:avLst/>
          </a:prstGeom>
          <a:solidFill>
            <a:schemeClr val="accent2">
              <a:satMod val="150000"/>
              <a:alpha val="25000"/>
            </a:schemeClr>
          </a:solidFill>
          <a:ln w="12700">
            <a:solidFill>
              <a:schemeClr val="accent2"/>
            </a:solidFill>
          </a:ln>
        </p:spPr>
        <p:txBody>
          <a:bodyPr anchor="ctr"/>
          <a:lstStyle/>
          <a:p>
            <a:pPr marL="45720" fontAlgn="auto">
              <a:spcBef>
                <a:spcPts val="300"/>
              </a:spcBef>
              <a:spcAft>
                <a:spcPts val="0"/>
              </a:spcAft>
              <a:buClr>
                <a:schemeClr val="accent3"/>
              </a:buClr>
              <a:buFont typeface="Georgia"/>
              <a:buNone/>
              <a:defRPr/>
            </a:pPr>
            <a:r>
              <a:rPr lang="en-US" sz="1900" b="1" dirty="0">
                <a:solidFill>
                  <a:schemeClr val="tx1">
                    <a:tint val="95000"/>
                  </a:schemeClr>
                </a:solidFill>
                <a:latin typeface="+mn-lt"/>
                <a:cs typeface="+mn-cs"/>
              </a:rPr>
              <a:t>Motion for a Judgment of Acquittal </a:t>
            </a:r>
          </a:p>
        </p:txBody>
      </p:sp>
      <p:sp>
        <p:nvSpPr>
          <p:cNvPr id="13" name="Text Placeholder 2"/>
          <p:cNvSpPr txBox="1">
            <a:spLocks/>
          </p:cNvSpPr>
          <p:nvPr/>
        </p:nvSpPr>
        <p:spPr>
          <a:xfrm>
            <a:off x="5562600" y="5486400"/>
            <a:ext cx="2590800" cy="457200"/>
          </a:xfrm>
          <a:prstGeom prst="rect">
            <a:avLst/>
          </a:prstGeom>
          <a:solidFill>
            <a:schemeClr val="accent2">
              <a:satMod val="150000"/>
              <a:alpha val="25000"/>
            </a:schemeClr>
          </a:solidFill>
          <a:ln w="12700">
            <a:solidFill>
              <a:schemeClr val="accent2"/>
            </a:solidFill>
          </a:ln>
        </p:spPr>
        <p:txBody>
          <a:bodyPr anchor="ctr"/>
          <a:lstStyle/>
          <a:p>
            <a:pPr marL="45720" fontAlgn="auto">
              <a:spcBef>
                <a:spcPts val="300"/>
              </a:spcBef>
              <a:spcAft>
                <a:spcPts val="0"/>
              </a:spcAft>
              <a:buClr>
                <a:schemeClr val="accent3"/>
              </a:buClr>
              <a:buFont typeface="Georgia"/>
              <a:buNone/>
              <a:defRPr/>
            </a:pPr>
            <a:r>
              <a:rPr lang="en-US" sz="1900" b="1" dirty="0">
                <a:solidFill>
                  <a:schemeClr val="tx1">
                    <a:tint val="95000"/>
                  </a:schemeClr>
                </a:solidFill>
                <a:latin typeface="+mn-lt"/>
                <a:cs typeface="+mn-cs"/>
              </a:rPr>
              <a:t>Appeal</a:t>
            </a:r>
          </a:p>
        </p:txBody>
      </p:sp>
      <p:sp>
        <p:nvSpPr>
          <p:cNvPr id="14" name="Text Placeholder 2"/>
          <p:cNvSpPr txBox="1">
            <a:spLocks/>
          </p:cNvSpPr>
          <p:nvPr/>
        </p:nvSpPr>
        <p:spPr>
          <a:xfrm>
            <a:off x="4876800" y="5029200"/>
            <a:ext cx="3962400" cy="457200"/>
          </a:xfrm>
          <a:prstGeom prst="rect">
            <a:avLst/>
          </a:prstGeom>
          <a:solidFill>
            <a:schemeClr val="accent2">
              <a:satMod val="150000"/>
              <a:alpha val="25000"/>
            </a:schemeClr>
          </a:solidFill>
          <a:ln w="12700">
            <a:solidFill>
              <a:schemeClr val="accent2"/>
            </a:solidFill>
          </a:ln>
        </p:spPr>
        <p:txBody>
          <a:bodyPr anchor="ctr"/>
          <a:lstStyle/>
          <a:p>
            <a:pPr marL="45720" fontAlgn="auto">
              <a:spcBef>
                <a:spcPts val="300"/>
              </a:spcBef>
              <a:spcAft>
                <a:spcPts val="0"/>
              </a:spcAft>
              <a:buClr>
                <a:schemeClr val="accent3"/>
              </a:buClr>
              <a:buFont typeface="Georgia"/>
              <a:buNone/>
              <a:defRPr/>
            </a:pPr>
            <a:r>
              <a:rPr lang="en-US" sz="1900" b="1" dirty="0">
                <a:solidFill>
                  <a:schemeClr val="tx1">
                    <a:tint val="95000"/>
                  </a:schemeClr>
                </a:solidFill>
                <a:latin typeface="+mn-lt"/>
                <a:cs typeface="+mn-cs"/>
              </a:rPr>
              <a:t>Sentencing </a:t>
            </a:r>
          </a:p>
        </p:txBody>
      </p:sp>
      <p:sp>
        <p:nvSpPr>
          <p:cNvPr id="15" name="Text Placeholder 2"/>
          <p:cNvSpPr txBox="1">
            <a:spLocks/>
          </p:cNvSpPr>
          <p:nvPr/>
        </p:nvSpPr>
        <p:spPr>
          <a:xfrm>
            <a:off x="5867400" y="5943600"/>
            <a:ext cx="3048000" cy="457200"/>
          </a:xfrm>
          <a:prstGeom prst="rect">
            <a:avLst/>
          </a:prstGeom>
          <a:solidFill>
            <a:schemeClr val="accent2">
              <a:satMod val="150000"/>
              <a:alpha val="25000"/>
            </a:schemeClr>
          </a:solidFill>
          <a:ln w="12700">
            <a:solidFill>
              <a:schemeClr val="accent2"/>
            </a:solidFill>
          </a:ln>
        </p:spPr>
        <p:txBody>
          <a:bodyPr anchor="ctr"/>
          <a:lstStyle/>
          <a:p>
            <a:pPr marL="45720" fontAlgn="auto">
              <a:spcBef>
                <a:spcPts val="300"/>
              </a:spcBef>
              <a:spcAft>
                <a:spcPts val="0"/>
              </a:spcAft>
              <a:buClr>
                <a:schemeClr val="accent3"/>
              </a:buClr>
              <a:buFont typeface="Georgia"/>
              <a:buNone/>
              <a:defRPr/>
            </a:pPr>
            <a:r>
              <a:rPr lang="en-US" sz="1900" b="1" dirty="0">
                <a:solidFill>
                  <a:schemeClr val="tx1">
                    <a:tint val="95000"/>
                  </a:schemeClr>
                </a:solidFill>
                <a:latin typeface="+mn-lt"/>
                <a:cs typeface="+mn-cs"/>
              </a:rPr>
              <a:t>Post Conviction Relief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457200" y="2533650"/>
            <a:ext cx="8229600" cy="4324350"/>
          </a:xfrm>
        </p:spPr>
        <p:txBody>
          <a:bodyPr/>
          <a:lstStyle/>
          <a:p>
            <a:pPr eaLnBrk="1" hangingPunct="1"/>
            <a:endParaRPr lang="en-US" smtClean="0"/>
          </a:p>
          <a:p>
            <a:pPr eaLnBrk="1" hangingPunct="1"/>
            <a:endParaRPr lang="en-US" smtClean="0"/>
          </a:p>
          <a:p>
            <a:pPr eaLnBrk="1" hangingPunct="1"/>
            <a:endParaRPr lang="en-US" smtClean="0"/>
          </a:p>
          <a:p>
            <a:pPr eaLnBrk="1" hangingPunct="1"/>
            <a:endParaRPr lang="en-US" smtClean="0"/>
          </a:p>
          <a:p>
            <a:pPr eaLnBrk="1" hangingPunct="1"/>
            <a:endParaRPr lang="en-US" smtClean="0"/>
          </a:p>
          <a:p>
            <a:pPr eaLnBrk="1" hangingPunct="1"/>
            <a:endParaRPr lang="en-US" smtClean="0"/>
          </a:p>
          <a:p>
            <a:pPr eaLnBrk="1" hangingPunct="1"/>
            <a:endParaRPr lang="en-US" smtClean="0"/>
          </a:p>
          <a:p>
            <a:pPr eaLnBrk="1" hangingPunct="1"/>
            <a:endParaRPr lang="en-US" smtClean="0"/>
          </a:p>
          <a:p>
            <a:pPr eaLnBrk="1" hangingPunct="1"/>
            <a:r>
              <a:rPr lang="en-US" sz="1800" smtClean="0"/>
              <a:t>See page 49 </a:t>
            </a:r>
          </a:p>
        </p:txBody>
      </p:sp>
      <p:graphicFrame>
        <p:nvGraphicFramePr>
          <p:cNvPr id="5" name="Diagram 4"/>
          <p:cNvGraphicFramePr/>
          <p:nvPr/>
        </p:nvGraphicFramePr>
        <p:xfrm>
          <a:off x="457200" y="457200"/>
          <a:ext cx="84582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Preliminary Arraignment</a:t>
            </a:r>
            <a:endParaRPr lang="en-US" dirty="0"/>
          </a:p>
        </p:txBody>
      </p:sp>
      <p:sp>
        <p:nvSpPr>
          <p:cNvPr id="3" name="Content Placeholder 2"/>
          <p:cNvSpPr>
            <a:spLocks noGrp="1"/>
          </p:cNvSpPr>
          <p:nvPr>
            <p:ph idx="1"/>
          </p:nvPr>
        </p:nvSpPr>
        <p:spPr/>
        <p:txBody>
          <a:bodyPr/>
          <a:lstStyle/>
          <a:p>
            <a:r>
              <a:rPr lang="en-US" dirty="0" smtClean="0"/>
              <a:t>After arrest, defendants are entitled to a prompt (usually within 48 hours) preliminary arraignment at which:</a:t>
            </a:r>
          </a:p>
          <a:p>
            <a:r>
              <a:rPr lang="en-US" dirty="0" smtClean="0"/>
              <a:t>The judge decides whether the facts alleged on the face of the complaint, if true, provide probable cause to proceed to trial on each of the charges</a:t>
            </a:r>
          </a:p>
          <a:p>
            <a:r>
              <a:rPr lang="en-US" dirty="0" smtClean="0"/>
              <a:t>Bail is set</a:t>
            </a:r>
          </a:p>
          <a:p>
            <a:r>
              <a:rPr lang="en-US" dirty="0" smtClean="0"/>
              <a:t>Counsel is appointed for the indigent</a:t>
            </a:r>
          </a:p>
          <a:p>
            <a:r>
              <a:rPr lang="en-US" dirty="0" smtClean="0"/>
              <a:t>A trial date (for misdemeanors) or </a:t>
            </a:r>
            <a:r>
              <a:rPr lang="en-US" dirty="0" err="1" smtClean="0"/>
              <a:t>prel</a:t>
            </a:r>
            <a:r>
              <a:rPr lang="en-US" dirty="0" smtClean="0"/>
              <a:t>. </a:t>
            </a:r>
            <a:r>
              <a:rPr lang="en-US" dirty="0" err="1" smtClean="0"/>
              <a:t>Hrg</a:t>
            </a:r>
            <a:r>
              <a:rPr lang="en-US" dirty="0" smtClean="0"/>
              <a:t>. (for felonies) is set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endParaRPr lang="en-US" smtClean="0"/>
          </a:p>
        </p:txBody>
      </p:sp>
      <p:sp>
        <p:nvSpPr>
          <p:cNvPr id="16387" name="Content Placeholder 2"/>
          <p:cNvSpPr>
            <a:spLocks noGrp="1"/>
          </p:cNvSpPr>
          <p:nvPr>
            <p:ph idx="1"/>
          </p:nvPr>
        </p:nvSpPr>
        <p:spPr/>
        <p:txBody>
          <a:bodyPr/>
          <a:lstStyle/>
          <a:p>
            <a:pPr eaLnBrk="1" hangingPunct="1"/>
            <a:endParaRPr lang="en-US" smtClean="0"/>
          </a:p>
        </p:txBody>
      </p:sp>
      <p:graphicFrame>
        <p:nvGraphicFramePr>
          <p:cNvPr id="6" name="Diagram 5"/>
          <p:cNvGraphicFramePr/>
          <p:nvPr/>
        </p:nvGraphicFramePr>
        <p:xfrm>
          <a:off x="457200" y="457200"/>
          <a:ext cx="84582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838200"/>
          <a:ext cx="84582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304800" y="1143000"/>
          <a:ext cx="8458200" cy="312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533400"/>
            <a:ext cx="8229600" cy="1066800"/>
          </a:xfrm>
        </p:spPr>
        <p:txBody>
          <a:bodyPr/>
          <a:lstStyle/>
          <a:p>
            <a:pPr marL="342900" indent="-342900" eaLnBrk="1" hangingPunct="1"/>
            <a:r>
              <a:rPr lang="en-US" sz="3200" b="1" smtClean="0">
                <a:solidFill>
                  <a:srgbClr val="000000"/>
                </a:solidFill>
              </a:rPr>
              <a:t>The Basis for an Appeal</a:t>
            </a:r>
            <a:endParaRPr lang="en-US" sz="3200" smtClean="0">
              <a:solidFill>
                <a:srgbClr val="000000"/>
              </a:solidFill>
            </a:endParaRPr>
          </a:p>
        </p:txBody>
      </p:sp>
      <p:sp>
        <p:nvSpPr>
          <p:cNvPr id="3" name="Content Placeholder 2"/>
          <p:cNvSpPr>
            <a:spLocks noGrp="1"/>
          </p:cNvSpPr>
          <p:nvPr>
            <p:ph idx="1"/>
          </p:nvPr>
        </p:nvSpPr>
        <p:spPr>
          <a:xfrm>
            <a:off x="457200" y="1676400"/>
            <a:ext cx="8229600" cy="4419600"/>
          </a:xfrm>
        </p:spPr>
        <p:txBody>
          <a:bodyPr>
            <a:normAutofit fontScale="85000" lnSpcReduction="10000"/>
          </a:bodyPr>
          <a:lstStyle/>
          <a:p>
            <a:pPr marL="923544" lvl="2" indent="-219456" eaLnBrk="1" fontAlgn="auto" hangingPunct="1">
              <a:spcAft>
                <a:spcPts val="0"/>
              </a:spcAft>
              <a:buFont typeface="Wingdings 2"/>
              <a:buChar char=""/>
              <a:defRPr/>
            </a:pPr>
            <a:r>
              <a:rPr lang="en-US" dirty="0" smtClean="0"/>
              <a:t>The ∆ convicted of a crime must demonstrate a legal error in the trial or pre-trial </a:t>
            </a:r>
            <a:r>
              <a:rPr lang="en-US" dirty="0" smtClean="0"/>
              <a:t>procedure, </a:t>
            </a:r>
            <a:r>
              <a:rPr lang="en-US" dirty="0" smtClean="0"/>
              <a:t>which is usually based on: </a:t>
            </a:r>
          </a:p>
          <a:p>
            <a:pPr marL="923544" lvl="2" indent="-219456" eaLnBrk="1" fontAlgn="auto" hangingPunct="1">
              <a:spcAft>
                <a:spcPts val="0"/>
              </a:spcAft>
              <a:buFont typeface="Wingdings 2"/>
              <a:buNone/>
              <a:defRPr/>
            </a:pPr>
            <a:endParaRPr lang="en-US" sz="2800" dirty="0" smtClean="0"/>
          </a:p>
          <a:p>
            <a:pPr marL="1179576" lvl="3" indent="-201168" eaLnBrk="1" fontAlgn="auto" hangingPunct="1">
              <a:spcAft>
                <a:spcPts val="0"/>
              </a:spcAft>
              <a:buFont typeface="Wingdings 2"/>
              <a:buChar char=""/>
              <a:defRPr/>
            </a:pPr>
            <a:r>
              <a:rPr lang="en-US" sz="2400" b="1" dirty="0" smtClean="0"/>
              <a:t>Insufficient Evidence</a:t>
            </a:r>
            <a:endParaRPr lang="en-US" sz="2800" dirty="0" smtClean="0"/>
          </a:p>
          <a:p>
            <a:pPr marL="1389888" lvl="4" indent="-182880" eaLnBrk="1" fontAlgn="auto" hangingPunct="1">
              <a:spcAft>
                <a:spcPts val="0"/>
              </a:spcAft>
              <a:buClr>
                <a:schemeClr val="accent3"/>
              </a:buClr>
              <a:buFont typeface="Georgia"/>
              <a:buChar char="▫"/>
              <a:defRPr/>
            </a:pPr>
            <a:r>
              <a:rPr lang="en-US" dirty="0" smtClean="0">
                <a:solidFill>
                  <a:schemeClr val="accent3"/>
                </a:solidFill>
              </a:rPr>
              <a:t>When the government fails to present sufficient evidence of the ∆’s guilt. </a:t>
            </a:r>
            <a:endParaRPr lang="en-US" sz="2400" dirty="0" smtClean="0">
              <a:solidFill>
                <a:schemeClr val="accent3"/>
              </a:solidFill>
            </a:endParaRPr>
          </a:p>
          <a:p>
            <a:pPr marL="1179576" lvl="3" indent="-201168" eaLnBrk="1" fontAlgn="auto" hangingPunct="1">
              <a:spcAft>
                <a:spcPts val="0"/>
              </a:spcAft>
              <a:buFont typeface="Wingdings 2"/>
              <a:buChar char=""/>
              <a:defRPr/>
            </a:pPr>
            <a:r>
              <a:rPr lang="en-US" sz="2400" b="1" dirty="0" smtClean="0"/>
              <a:t>Improper jury instruction</a:t>
            </a:r>
            <a:endParaRPr lang="en-US" sz="2800" dirty="0" smtClean="0"/>
          </a:p>
          <a:p>
            <a:pPr marL="1389888" lvl="4" indent="-182880" eaLnBrk="1" fontAlgn="auto" hangingPunct="1">
              <a:spcAft>
                <a:spcPts val="0"/>
              </a:spcAft>
              <a:buClr>
                <a:schemeClr val="accent3"/>
              </a:buClr>
              <a:buFont typeface="Georgia"/>
              <a:buChar char="▫"/>
              <a:defRPr/>
            </a:pPr>
            <a:r>
              <a:rPr lang="en-US" dirty="0" smtClean="0">
                <a:solidFill>
                  <a:schemeClr val="accent3"/>
                </a:solidFill>
              </a:rPr>
              <a:t>When the court gives an improper definition of the crime or interpretation of the statute. </a:t>
            </a:r>
            <a:endParaRPr lang="en-US" sz="2400" dirty="0" smtClean="0">
              <a:solidFill>
                <a:schemeClr val="accent3"/>
              </a:solidFill>
            </a:endParaRPr>
          </a:p>
          <a:p>
            <a:pPr marL="1179576" lvl="3" indent="-201168" eaLnBrk="1" fontAlgn="auto" hangingPunct="1">
              <a:spcAft>
                <a:spcPts val="0"/>
              </a:spcAft>
              <a:buFont typeface="Wingdings 2"/>
              <a:buChar char=""/>
              <a:defRPr/>
            </a:pPr>
            <a:r>
              <a:rPr lang="en-US" sz="2400" b="1" dirty="0" smtClean="0"/>
              <a:t>Evidentiary challenges</a:t>
            </a:r>
            <a:endParaRPr lang="en-US" sz="2800" dirty="0" smtClean="0"/>
          </a:p>
          <a:p>
            <a:pPr marL="1389888" lvl="4" indent="-182880" eaLnBrk="1" fontAlgn="auto" hangingPunct="1">
              <a:spcAft>
                <a:spcPts val="0"/>
              </a:spcAft>
              <a:buClr>
                <a:schemeClr val="accent3"/>
              </a:buClr>
              <a:buFont typeface="Georgia"/>
              <a:buChar char="▫"/>
              <a:defRPr/>
            </a:pPr>
            <a:r>
              <a:rPr lang="en-US" dirty="0" smtClean="0">
                <a:solidFill>
                  <a:schemeClr val="accent3"/>
                </a:solidFill>
              </a:rPr>
              <a:t> When evidence is improperly admitted or the court excluded evidence relevant to the case. </a:t>
            </a:r>
            <a:endParaRPr lang="en-US" sz="2400" dirty="0" smtClean="0">
              <a:solidFill>
                <a:schemeClr val="accent3"/>
              </a:solidFill>
            </a:endParaRPr>
          </a:p>
          <a:p>
            <a:pPr marL="1179576" lvl="3" indent="-201168" eaLnBrk="1" fontAlgn="auto" hangingPunct="1">
              <a:spcAft>
                <a:spcPts val="0"/>
              </a:spcAft>
              <a:buFont typeface="Wingdings 2"/>
              <a:buChar char=""/>
              <a:defRPr/>
            </a:pPr>
            <a:r>
              <a:rPr lang="en-US" sz="2400" b="1" dirty="0" smtClean="0"/>
              <a:t>Constitutional Challenge</a:t>
            </a:r>
            <a:endParaRPr lang="en-US" sz="2800" dirty="0" smtClean="0"/>
          </a:p>
          <a:p>
            <a:pPr marL="1389888" lvl="4" indent="-182880" eaLnBrk="1" fontAlgn="auto" hangingPunct="1">
              <a:spcAft>
                <a:spcPts val="0"/>
              </a:spcAft>
              <a:buClr>
                <a:schemeClr val="accent3"/>
              </a:buClr>
              <a:buFont typeface="Georgia"/>
              <a:buChar char="▫"/>
              <a:defRPr/>
            </a:pPr>
            <a:r>
              <a:rPr lang="en-US" dirty="0" smtClean="0">
                <a:solidFill>
                  <a:schemeClr val="accent3"/>
                </a:solidFill>
              </a:rPr>
              <a:t> When the statute, charges, jury instruction or pre-trial or trial procedure deprived the ∆ if a constitutional right.   </a:t>
            </a:r>
            <a:endParaRPr lang="en-US" sz="2400" dirty="0" smtClean="0">
              <a:solidFill>
                <a:schemeClr val="accent3"/>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smtClean="0"/>
              <a:t>Topics Discussed</a:t>
            </a:r>
          </a:p>
        </p:txBody>
      </p:sp>
      <p:sp>
        <p:nvSpPr>
          <p:cNvPr id="6147" name="Content Placeholder 2"/>
          <p:cNvSpPr>
            <a:spLocks noGrp="1"/>
          </p:cNvSpPr>
          <p:nvPr>
            <p:ph idx="1"/>
          </p:nvPr>
        </p:nvSpPr>
        <p:spPr/>
        <p:txBody>
          <a:bodyPr/>
          <a:lstStyle/>
          <a:p>
            <a:pPr eaLnBrk="1" hangingPunct="1"/>
            <a:r>
              <a:rPr lang="en-US" smtClean="0"/>
              <a:t>Difference between civil and criminal conduct</a:t>
            </a:r>
          </a:p>
          <a:p>
            <a:pPr eaLnBrk="1" hangingPunct="1"/>
            <a:r>
              <a:rPr lang="en-US" smtClean="0"/>
              <a:t>Theories of punishment</a:t>
            </a:r>
          </a:p>
          <a:p>
            <a:pPr eaLnBrk="1" hangingPunct="1"/>
            <a:r>
              <a:rPr lang="en-US" smtClean="0"/>
              <a:t>Process of criminal prosecution </a:t>
            </a:r>
          </a:p>
          <a:p>
            <a:pPr eaLnBrk="1" hangingPunct="1"/>
            <a:r>
              <a:rPr lang="en-US" smtClean="0"/>
              <a:t>The Basis for Appeal </a:t>
            </a:r>
          </a:p>
          <a:p>
            <a:pPr eaLnBrk="1" hangingPunct="1"/>
            <a:endParaRPr lang="en-US" smtClean="0"/>
          </a:p>
          <a:p>
            <a:pPr eaLnBrk="1" hangingPunct="1"/>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fontScale="90000"/>
          </a:bodyPr>
          <a:lstStyle/>
          <a:p>
            <a:pPr eaLnBrk="1" fontAlgn="auto" hangingPunct="1">
              <a:spcAft>
                <a:spcPts val="0"/>
              </a:spcAft>
              <a:defRPr/>
            </a:pPr>
            <a:r>
              <a:rPr lang="en-US" b="1" dirty="0" smtClean="0"/>
              <a:t>What is the difference between civil and criminal conduct?</a:t>
            </a:r>
            <a:endParaRPr lang="en-US" b="1" dirty="0"/>
          </a:p>
        </p:txBody>
      </p:sp>
      <p:sp>
        <p:nvSpPr>
          <p:cNvPr id="7171" name="Content Placeholder 2"/>
          <p:cNvSpPr>
            <a:spLocks noGrp="1"/>
          </p:cNvSpPr>
          <p:nvPr>
            <p:ph idx="1"/>
          </p:nvPr>
        </p:nvSpPr>
        <p:spPr>
          <a:xfrm>
            <a:off x="457200" y="1905000"/>
            <a:ext cx="8229600" cy="4668838"/>
          </a:xfrm>
        </p:spPr>
        <p:txBody>
          <a:bodyPr/>
          <a:lstStyle/>
          <a:p>
            <a:pPr eaLnBrk="1" hangingPunct="1"/>
            <a:r>
              <a:rPr lang="en-US" sz="2400" dirty="0" smtClean="0"/>
              <a:t>Unlike civil conduct, criminal </a:t>
            </a:r>
            <a:r>
              <a:rPr lang="en-US" sz="2400" dirty="0" smtClean="0"/>
              <a:t>conduct, </a:t>
            </a:r>
            <a:r>
              <a:rPr lang="en-US" sz="2400" dirty="0" smtClean="0"/>
              <a:t>if shown to have </a:t>
            </a:r>
            <a:r>
              <a:rPr lang="en-US" sz="2400" dirty="0" smtClean="0"/>
              <a:t>occurred, </a:t>
            </a:r>
            <a:r>
              <a:rPr lang="en-US" sz="2400" dirty="0" smtClean="0"/>
              <a:t>will incur a formal and solemn pronouncement of the </a:t>
            </a:r>
            <a:r>
              <a:rPr lang="en-US" sz="2400" b="1" dirty="0" smtClean="0"/>
              <a:t>moral condemnation </a:t>
            </a:r>
            <a:r>
              <a:rPr lang="en-US" sz="2400" dirty="0" smtClean="0"/>
              <a:t>of the community. </a:t>
            </a:r>
          </a:p>
          <a:p>
            <a:pPr eaLnBrk="1" hangingPunct="1">
              <a:buFont typeface="Georgia" pitchFamily="18" charset="0"/>
              <a:buNone/>
            </a:pPr>
            <a:endParaRPr lang="en-US" sz="2400" dirty="0" smtClean="0"/>
          </a:p>
          <a:p>
            <a:pPr eaLnBrk="1" hangingPunct="1"/>
            <a:r>
              <a:rPr lang="en-US" sz="2400" dirty="0" smtClean="0"/>
              <a:t>Civil tort law and criminal law have </a:t>
            </a:r>
            <a:r>
              <a:rPr lang="en-US" sz="2400" b="1" dirty="0" smtClean="0"/>
              <a:t>different purposes</a:t>
            </a:r>
            <a:r>
              <a:rPr lang="en-US" sz="2400" dirty="0" smtClean="0"/>
              <a:t>.  </a:t>
            </a:r>
            <a:endParaRPr lang="en-US" dirty="0" smtClean="0"/>
          </a:p>
          <a:p>
            <a:pPr lvl="2" eaLnBrk="1" hangingPunct="1"/>
            <a:r>
              <a:rPr lang="en-US" sz="2000" dirty="0" smtClean="0"/>
              <a:t>Tort →</a:t>
            </a:r>
            <a:r>
              <a:rPr lang="en-US" sz="2000" i="1" dirty="0" smtClean="0"/>
              <a:t>individua</a:t>
            </a:r>
            <a:r>
              <a:rPr lang="en-US" sz="2000" dirty="0" smtClean="0"/>
              <a:t>l retributive </a:t>
            </a:r>
            <a:r>
              <a:rPr lang="en-US" sz="2000" dirty="0" smtClean="0"/>
              <a:t>needs, economic efficiency, moral needs for compensation/reciprocity </a:t>
            </a:r>
            <a:r>
              <a:rPr lang="en-US" sz="2000" dirty="0" smtClean="0"/>
              <a:t>→ </a:t>
            </a:r>
            <a:r>
              <a:rPr lang="en-US" sz="2000" dirty="0" smtClean="0"/>
              <a:t>resulting in damages or </a:t>
            </a:r>
            <a:r>
              <a:rPr lang="en-US" sz="2000" dirty="0" smtClean="0"/>
              <a:t>injunctions </a:t>
            </a:r>
            <a:endParaRPr lang="en-US" dirty="0" smtClean="0"/>
          </a:p>
          <a:p>
            <a:pPr lvl="2" eaLnBrk="1" hangingPunct="1"/>
            <a:r>
              <a:rPr lang="en-US" sz="2000" dirty="0" smtClean="0"/>
              <a:t>Criminal law → </a:t>
            </a:r>
            <a:r>
              <a:rPr lang="en-US" sz="2000" i="1" dirty="0" smtClean="0"/>
              <a:t>society’s</a:t>
            </a:r>
            <a:r>
              <a:rPr lang="en-US" sz="2000" dirty="0" smtClean="0"/>
              <a:t> retributive </a:t>
            </a:r>
            <a:r>
              <a:rPr lang="en-US" sz="2000" dirty="0" smtClean="0"/>
              <a:t>needs, general and specific deterrence, education, rehabilitation, isolation; </a:t>
            </a:r>
            <a:r>
              <a:rPr lang="en-US" sz="2000" dirty="0" smtClean="0"/>
              <a:t>addresses community’s sense (and reality) of safety of persons and property</a:t>
            </a:r>
            <a:r>
              <a:rPr lang="en-US" sz="2000" dirty="0" smtClean="0"/>
              <a:t>→ resulting in incarceration, fines, probation, parole. </a:t>
            </a:r>
            <a:endParaRPr lang="en-US" sz="2000" dirty="0" smtClean="0"/>
          </a:p>
          <a:p>
            <a:pPr lvl="2" eaLnBrk="1" hangingPunct="1"/>
            <a:endParaRPr lang="en-US" sz="2000" dirty="0" smtClean="0"/>
          </a:p>
          <a:p>
            <a:pPr lvl="2" eaLnBrk="1" hangingPunct="1"/>
            <a:endParaRPr lang="en-US" sz="2000" dirty="0" smtClean="0"/>
          </a:p>
          <a:p>
            <a:pPr lvl="2" eaLnBrk="1" hangingPunct="1">
              <a:buFont typeface="Wingdings 2" pitchFamily="18" charset="2"/>
              <a:buNone/>
            </a:pPr>
            <a:r>
              <a:rPr lang="en-US" sz="2000" dirty="0" smtClean="0"/>
              <a:t>	                                                                                              See page 7</a:t>
            </a:r>
            <a:endParaRPr lang="en-US" dirty="0" smtClean="0"/>
          </a:p>
          <a:p>
            <a:pPr eaLnBrk="1" hangingPunct="1"/>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b="1" dirty="0" smtClean="0"/>
              <a:t>Theories of Punishment</a:t>
            </a:r>
            <a:r>
              <a:rPr lang="en-US" dirty="0" smtClean="0"/>
              <a:t/>
            </a:r>
            <a:br>
              <a:rPr lang="en-US" dirty="0" smtClean="0"/>
            </a:br>
            <a:endParaRPr lang="en-US" dirty="0"/>
          </a:p>
        </p:txBody>
      </p:sp>
      <p:sp>
        <p:nvSpPr>
          <p:cNvPr id="8195" name="Content Placeholder 2"/>
          <p:cNvSpPr>
            <a:spLocks noGrp="1"/>
          </p:cNvSpPr>
          <p:nvPr>
            <p:ph idx="1"/>
          </p:nvPr>
        </p:nvSpPr>
        <p:spPr/>
        <p:txBody>
          <a:bodyPr/>
          <a:lstStyle/>
          <a:p>
            <a:pPr eaLnBrk="1" hangingPunct="1"/>
            <a:r>
              <a:rPr lang="en-US" dirty="0" smtClean="0"/>
              <a:t>Criminal law and punishment serves these </a:t>
            </a:r>
            <a:r>
              <a:rPr lang="en-US" dirty="0" smtClean="0"/>
              <a:t>sometimes competing, sometimes complementary, goals; a “theory” of punishment usually argues that only one of these goals should control or be primary:</a:t>
            </a:r>
            <a:endParaRPr lang="en-US" dirty="0" smtClean="0"/>
          </a:p>
          <a:p>
            <a:pPr lvl="1" eaLnBrk="1" hangingPunct="1"/>
            <a:r>
              <a:rPr lang="en-US" b="1" dirty="0" smtClean="0"/>
              <a:t>Deterrence</a:t>
            </a:r>
            <a:r>
              <a:rPr lang="en-US" dirty="0" smtClean="0"/>
              <a:t> </a:t>
            </a:r>
          </a:p>
          <a:p>
            <a:pPr lvl="1" eaLnBrk="1" hangingPunct="1"/>
            <a:r>
              <a:rPr lang="en-US" b="1" dirty="0" smtClean="0"/>
              <a:t>Rehabilitation</a:t>
            </a:r>
            <a:endParaRPr lang="en-US" dirty="0" smtClean="0"/>
          </a:p>
          <a:p>
            <a:pPr lvl="1" eaLnBrk="1" hangingPunct="1"/>
            <a:r>
              <a:rPr lang="en-US" b="1" dirty="0" smtClean="0"/>
              <a:t>Isolation</a:t>
            </a:r>
            <a:r>
              <a:rPr lang="en-US" dirty="0" smtClean="0"/>
              <a:t> </a:t>
            </a:r>
          </a:p>
          <a:p>
            <a:pPr lvl="1" eaLnBrk="1" hangingPunct="1"/>
            <a:r>
              <a:rPr lang="en-US" b="1" dirty="0" smtClean="0"/>
              <a:t>Education</a:t>
            </a:r>
          </a:p>
          <a:p>
            <a:pPr lvl="1" eaLnBrk="1" hangingPunct="1"/>
            <a:r>
              <a:rPr lang="en-US" b="1" dirty="0" smtClean="0"/>
              <a:t>Retribution</a:t>
            </a:r>
          </a:p>
          <a:p>
            <a:pPr lvl="1" eaLnBrk="1" hangingPunct="1">
              <a:buFont typeface="Georgia" pitchFamily="18" charset="0"/>
              <a:buNone/>
            </a:pPr>
            <a:endParaRPr lang="en-US" dirty="0" smtClean="0"/>
          </a:p>
          <a:p>
            <a:pPr lvl="1" eaLnBrk="1" hangingPunct="1">
              <a:buFont typeface="Georgia" pitchFamily="18" charset="0"/>
              <a:buNone/>
            </a:pPr>
            <a:r>
              <a:rPr lang="en-US" sz="2400" dirty="0" smtClean="0"/>
              <a:t>								(Pages 4-7)</a:t>
            </a:r>
          </a:p>
          <a:p>
            <a:pPr eaLnBrk="1" hangingPunct="1"/>
            <a:endParaRPr lang="en-US" dirty="0" smtClean="0"/>
          </a:p>
        </p:txBody>
      </p:sp>
      <p:sp>
        <p:nvSpPr>
          <p:cNvPr id="8196" name="Rectangle 1"/>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a:buFontTx/>
              <a:buChar char="•"/>
            </a:pPr>
            <a:r>
              <a:rPr lang="en-US" sz="1100" b="1">
                <a:solidFill>
                  <a:srgbClr val="800080"/>
                </a:solidFill>
                <a:cs typeface="Times New Roman" pitchFamily="18" charset="0"/>
              </a:rPr>
              <a:t>Theories of Punishment: </a:t>
            </a:r>
            <a:r>
              <a:rPr lang="en-US" sz="1100">
                <a:solidFill>
                  <a:srgbClr val="800080"/>
                </a:solidFill>
                <a:cs typeface="Times New Roman" pitchFamily="18" charset="0"/>
              </a:rPr>
              <a:t>crim law &amp; punishment serves thesadde competing theories</a:t>
            </a:r>
            <a:r>
              <a:rPr lang="en-US" sz="1100" b="1">
                <a:solidFill>
                  <a:srgbClr val="800080"/>
                </a:solidFill>
                <a:cs typeface="Times New Roman" pitchFamily="18" charset="0"/>
              </a:rPr>
              <a:t> </a:t>
            </a:r>
            <a:r>
              <a:rPr lang="en-US" sz="1100">
                <a:solidFill>
                  <a:srgbClr val="800080"/>
                </a:solidFill>
                <a:cs typeface="Times New Roman" pitchFamily="18" charset="0"/>
              </a:rPr>
              <a:t>(4)</a:t>
            </a:r>
            <a:endParaRPr lang="en-US">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52400" y="838200"/>
            <a:ext cx="8382000" cy="1069975"/>
          </a:xfrm>
        </p:spPr>
        <p:txBody>
          <a:bodyPr/>
          <a:lstStyle/>
          <a:p>
            <a:pPr eaLnBrk="1" hangingPunct="1"/>
            <a:r>
              <a:rPr lang="en-US" smtClean="0"/>
              <a:t>Deterrence  </a:t>
            </a:r>
            <a:r>
              <a:rPr lang="en-US" sz="2800" smtClean="0"/>
              <a:t>(Preventing future harm)</a:t>
            </a:r>
            <a:endParaRPr lang="en-US" smtClean="0"/>
          </a:p>
        </p:txBody>
      </p:sp>
      <p:sp>
        <p:nvSpPr>
          <p:cNvPr id="11" name="Text Placeholder 10"/>
          <p:cNvSpPr>
            <a:spLocks noGrp="1"/>
          </p:cNvSpPr>
          <p:nvPr>
            <p:ph type="body" idx="1"/>
          </p:nvPr>
        </p:nvSpPr>
        <p:spPr>
          <a:xfrm>
            <a:off x="381000" y="2244725"/>
            <a:ext cx="4041775" cy="457200"/>
          </a:xfrm>
        </p:spPr>
        <p:txBody>
          <a:bodyPr/>
          <a:lstStyle/>
          <a:p>
            <a:pPr marL="45720" lvl="2" indent="0" eaLnBrk="1" fontAlgn="auto" hangingPunct="1">
              <a:spcAft>
                <a:spcPts val="0"/>
              </a:spcAft>
              <a:buClr>
                <a:schemeClr val="accent3"/>
              </a:buClr>
              <a:buFont typeface="Wingdings 2"/>
              <a:buNone/>
              <a:defRPr/>
            </a:pPr>
            <a:endParaRPr lang="en-US" sz="2400" dirty="0" smtClean="0"/>
          </a:p>
          <a:p>
            <a:pPr marL="45720" lvl="2" indent="0" eaLnBrk="1" fontAlgn="auto" hangingPunct="1">
              <a:spcAft>
                <a:spcPts val="0"/>
              </a:spcAft>
              <a:buClr>
                <a:schemeClr val="accent3"/>
              </a:buClr>
              <a:buFont typeface="Wingdings 2"/>
              <a:buNone/>
              <a:defRPr/>
            </a:pPr>
            <a:r>
              <a:rPr lang="en-US" sz="2400" dirty="0" smtClean="0"/>
              <a:t>General Deterrence: </a:t>
            </a:r>
          </a:p>
          <a:p>
            <a:pPr eaLnBrk="1" fontAlgn="auto" hangingPunct="1">
              <a:spcAft>
                <a:spcPts val="0"/>
              </a:spcAft>
              <a:buClr>
                <a:schemeClr val="accent3"/>
              </a:buClr>
              <a:buFont typeface="Georgia"/>
              <a:buNone/>
              <a:defRPr/>
            </a:pPr>
            <a:endParaRPr lang="en-US" dirty="0"/>
          </a:p>
        </p:txBody>
      </p:sp>
      <p:sp>
        <p:nvSpPr>
          <p:cNvPr id="12" name="Text Placeholder 11"/>
          <p:cNvSpPr>
            <a:spLocks noGrp="1"/>
          </p:cNvSpPr>
          <p:nvPr>
            <p:ph type="body" sz="half" idx="3"/>
          </p:nvPr>
        </p:nvSpPr>
        <p:spPr>
          <a:xfrm>
            <a:off x="4721225" y="2244725"/>
            <a:ext cx="4041775" cy="457200"/>
          </a:xfrm>
        </p:spPr>
        <p:txBody>
          <a:bodyPr/>
          <a:lstStyle/>
          <a:p>
            <a:pPr marL="45720" lvl="2" indent="0" eaLnBrk="1" fontAlgn="auto" hangingPunct="1">
              <a:spcAft>
                <a:spcPts val="0"/>
              </a:spcAft>
              <a:buClr>
                <a:schemeClr val="accent3"/>
              </a:buClr>
              <a:buFont typeface="Wingdings 2"/>
              <a:buNone/>
              <a:defRPr/>
            </a:pPr>
            <a:r>
              <a:rPr lang="en-US" sz="2400" dirty="0" smtClean="0"/>
              <a:t>Specific Deterrence: </a:t>
            </a:r>
          </a:p>
        </p:txBody>
      </p:sp>
      <p:sp>
        <p:nvSpPr>
          <p:cNvPr id="3" name="Content Placeholder 2"/>
          <p:cNvSpPr>
            <a:spLocks noGrp="1"/>
          </p:cNvSpPr>
          <p:nvPr>
            <p:ph sz="quarter" idx="2"/>
          </p:nvPr>
        </p:nvSpPr>
        <p:spPr>
          <a:xfrm>
            <a:off x="381000" y="2708275"/>
            <a:ext cx="4041775" cy="3886200"/>
          </a:xfrm>
        </p:spPr>
        <p:txBody>
          <a:bodyPr>
            <a:normAutofit/>
          </a:bodyPr>
          <a:lstStyle/>
          <a:p>
            <a:pPr marL="365760" lvl="2" indent="-256032" eaLnBrk="1" fontAlgn="auto" hangingPunct="1">
              <a:spcAft>
                <a:spcPts val="0"/>
              </a:spcAft>
              <a:buClr>
                <a:schemeClr val="accent3"/>
              </a:buClr>
              <a:buFont typeface="Georgia"/>
              <a:buChar char="•"/>
              <a:defRPr/>
            </a:pPr>
            <a:r>
              <a:rPr lang="en-US" dirty="0" smtClean="0"/>
              <a:t>Individuals will not commit crimes for fear of suffering same punishment a current ∆ has suffered. </a:t>
            </a:r>
            <a:endParaRPr lang="en-US" sz="2000" dirty="0" smtClean="0"/>
          </a:p>
          <a:p>
            <a:pPr marL="365760" indent="-256032" eaLnBrk="1" fontAlgn="auto" hangingPunct="1">
              <a:spcAft>
                <a:spcPts val="0"/>
              </a:spcAft>
              <a:buClr>
                <a:schemeClr val="accent3"/>
              </a:buClr>
              <a:buFont typeface="Georgia"/>
              <a:buChar char="•"/>
              <a:defRPr/>
            </a:pPr>
            <a:endParaRPr lang="en-US" dirty="0"/>
          </a:p>
        </p:txBody>
      </p:sp>
      <p:sp>
        <p:nvSpPr>
          <p:cNvPr id="4" name="Content Placeholder 3"/>
          <p:cNvSpPr>
            <a:spLocks noGrp="1"/>
          </p:cNvSpPr>
          <p:nvPr>
            <p:ph sz="quarter" idx="4"/>
          </p:nvPr>
        </p:nvSpPr>
        <p:spPr>
          <a:xfrm>
            <a:off x="4718050" y="2708275"/>
            <a:ext cx="4041775" cy="3886200"/>
          </a:xfrm>
        </p:spPr>
        <p:txBody>
          <a:bodyPr>
            <a:normAutofit/>
          </a:bodyPr>
          <a:lstStyle/>
          <a:p>
            <a:pPr marL="365760" lvl="2" indent="-256032" eaLnBrk="1" fontAlgn="auto" hangingPunct="1">
              <a:spcAft>
                <a:spcPts val="0"/>
              </a:spcAft>
              <a:buClr>
                <a:schemeClr val="accent3"/>
              </a:buClr>
              <a:buFont typeface="Georgia"/>
              <a:buChar char="•"/>
              <a:defRPr/>
            </a:pPr>
            <a:r>
              <a:rPr lang="en-US" dirty="0" smtClean="0"/>
              <a:t>Individual ∆ who was punished will avoid future crimes because he or she too </a:t>
            </a:r>
            <a:r>
              <a:rPr lang="en-US" dirty="0" smtClean="0"/>
              <a:t>fears </a:t>
            </a:r>
            <a:r>
              <a:rPr lang="en-US" dirty="0" smtClean="0"/>
              <a:t>additional punishment. </a:t>
            </a:r>
            <a:endParaRPr lang="en-US" sz="2000" dirty="0" smtClean="0"/>
          </a:p>
          <a:p>
            <a:pPr marL="365760" indent="-256032" eaLnBrk="1" fontAlgn="auto" hangingPunct="1">
              <a:spcAft>
                <a:spcPts val="0"/>
              </a:spcAft>
              <a:buClr>
                <a:schemeClr val="accent3"/>
              </a:buClr>
              <a:buFont typeface="Georgia"/>
              <a:buChar char="•"/>
              <a:defRPr/>
            </a:pPr>
            <a:endParaRPr lang="en-US" dirty="0"/>
          </a:p>
        </p:txBody>
      </p:sp>
      <p:pic>
        <p:nvPicPr>
          <p:cNvPr id="9223" name="Picture 2" descr="http://www.aimhigherwm.org/image_library/4/49/756.JPG"/>
          <p:cNvPicPr>
            <a:picLocks noChangeAspect="1" noChangeArrowheads="1"/>
          </p:cNvPicPr>
          <p:nvPr/>
        </p:nvPicPr>
        <p:blipFill>
          <a:blip r:embed="rId2" cstate="print"/>
          <a:srcRect/>
          <a:stretch>
            <a:fillRect/>
          </a:stretch>
        </p:blipFill>
        <p:spPr bwMode="auto">
          <a:xfrm>
            <a:off x="7696200" y="838200"/>
            <a:ext cx="1066800" cy="552450"/>
          </a:xfrm>
          <a:prstGeom prst="rect">
            <a:avLst/>
          </a:prstGeom>
          <a:noFill/>
          <a:ln w="9525">
            <a:noFill/>
            <a:miter lim="800000"/>
            <a:headEnd/>
            <a:tailEnd/>
          </a:ln>
        </p:spPr>
      </p:pic>
      <p:pic>
        <p:nvPicPr>
          <p:cNvPr id="9224" name="Picture 4" descr="http://a3.vox.com/6a00b8ea071cde1bc000c22526e35b604a-320pi"/>
          <p:cNvPicPr>
            <a:picLocks noChangeAspect="1" noChangeArrowheads="1"/>
          </p:cNvPicPr>
          <p:nvPr/>
        </p:nvPicPr>
        <p:blipFill>
          <a:blip r:embed="rId3" cstate="print"/>
          <a:srcRect/>
          <a:stretch>
            <a:fillRect/>
          </a:stretch>
        </p:blipFill>
        <p:spPr bwMode="auto">
          <a:xfrm>
            <a:off x="6019800" y="3886200"/>
            <a:ext cx="1828800" cy="1828800"/>
          </a:xfrm>
          <a:prstGeom prst="rect">
            <a:avLst/>
          </a:prstGeom>
          <a:noFill/>
          <a:ln w="9525">
            <a:noFill/>
            <a:miter lim="800000"/>
            <a:headEnd/>
            <a:tailEnd/>
          </a:ln>
        </p:spPr>
      </p:pic>
      <p:pic>
        <p:nvPicPr>
          <p:cNvPr id="9225" name="Picture 4" descr="http://a3.vox.com/6a00b8ea071cde1bc000c22526e35b604a-320pi"/>
          <p:cNvPicPr>
            <a:picLocks noChangeAspect="1" noChangeArrowheads="1"/>
          </p:cNvPicPr>
          <p:nvPr/>
        </p:nvPicPr>
        <p:blipFill>
          <a:blip r:embed="rId3" cstate="print"/>
          <a:srcRect/>
          <a:stretch>
            <a:fillRect/>
          </a:stretch>
        </p:blipFill>
        <p:spPr bwMode="auto">
          <a:xfrm>
            <a:off x="0" y="3962400"/>
            <a:ext cx="1828800" cy="1828800"/>
          </a:xfrm>
          <a:prstGeom prst="rect">
            <a:avLst/>
          </a:prstGeom>
          <a:noFill/>
          <a:ln w="9525">
            <a:noFill/>
            <a:miter lim="800000"/>
            <a:headEnd/>
            <a:tailEnd/>
          </a:ln>
        </p:spPr>
      </p:pic>
      <p:pic>
        <p:nvPicPr>
          <p:cNvPr id="9226" name="Picture 4" descr="http://a3.vox.com/6a00b8ea071cde1bc000c22526e35b604a-320pi"/>
          <p:cNvPicPr>
            <a:picLocks noChangeAspect="1" noChangeArrowheads="1"/>
          </p:cNvPicPr>
          <p:nvPr/>
        </p:nvPicPr>
        <p:blipFill>
          <a:blip r:embed="rId3" cstate="print"/>
          <a:srcRect/>
          <a:stretch>
            <a:fillRect/>
          </a:stretch>
        </p:blipFill>
        <p:spPr bwMode="auto">
          <a:xfrm>
            <a:off x="990600" y="3962400"/>
            <a:ext cx="1828800" cy="1828800"/>
          </a:xfrm>
          <a:prstGeom prst="rect">
            <a:avLst/>
          </a:prstGeom>
          <a:noFill/>
          <a:ln w="9525">
            <a:noFill/>
            <a:miter lim="800000"/>
            <a:headEnd/>
            <a:tailEnd/>
          </a:ln>
        </p:spPr>
      </p:pic>
      <p:pic>
        <p:nvPicPr>
          <p:cNvPr id="9227" name="Picture 4" descr="http://a3.vox.com/6a00b8ea071cde1bc000c22526e35b604a-320pi"/>
          <p:cNvPicPr>
            <a:picLocks noChangeAspect="1" noChangeArrowheads="1"/>
          </p:cNvPicPr>
          <p:nvPr/>
        </p:nvPicPr>
        <p:blipFill>
          <a:blip r:embed="rId3" cstate="print"/>
          <a:srcRect/>
          <a:stretch>
            <a:fillRect/>
          </a:stretch>
        </p:blipFill>
        <p:spPr bwMode="auto">
          <a:xfrm>
            <a:off x="2133600" y="3962400"/>
            <a:ext cx="1828800" cy="1828800"/>
          </a:xfrm>
          <a:prstGeom prst="rect">
            <a:avLst/>
          </a:prstGeom>
          <a:noFill/>
          <a:ln w="9525">
            <a:noFill/>
            <a:miter lim="800000"/>
            <a:headEnd/>
            <a:tailEnd/>
          </a:ln>
        </p:spPr>
      </p:pic>
      <p:pic>
        <p:nvPicPr>
          <p:cNvPr id="9228" name="Picture 4" descr="http://a3.vox.com/6a00b8ea071cde1bc000c22526e35b604a-320pi"/>
          <p:cNvPicPr>
            <a:picLocks noChangeAspect="1" noChangeArrowheads="1"/>
          </p:cNvPicPr>
          <p:nvPr/>
        </p:nvPicPr>
        <p:blipFill>
          <a:blip r:embed="rId3" cstate="print"/>
          <a:srcRect/>
          <a:stretch>
            <a:fillRect/>
          </a:stretch>
        </p:blipFill>
        <p:spPr bwMode="auto">
          <a:xfrm>
            <a:off x="3124200" y="3962400"/>
            <a:ext cx="1828800" cy="18288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b="1" smtClean="0"/>
              <a:t>Rehabilitation</a:t>
            </a:r>
            <a:r>
              <a:rPr lang="en-US" smtClean="0"/>
              <a:t> </a:t>
            </a:r>
            <a:r>
              <a:rPr lang="en-US" sz="3200" smtClean="0"/>
              <a:t>(Reform the individual)</a:t>
            </a:r>
            <a:endParaRPr lang="en-US" smtClean="0"/>
          </a:p>
        </p:txBody>
      </p:sp>
      <p:sp>
        <p:nvSpPr>
          <p:cNvPr id="3" name="Content Placeholder 2"/>
          <p:cNvSpPr>
            <a:spLocks noGrp="1"/>
          </p:cNvSpPr>
          <p:nvPr>
            <p:ph idx="1"/>
          </p:nvPr>
        </p:nvSpPr>
        <p:spPr/>
        <p:txBody>
          <a:bodyPr>
            <a:normAutofit/>
          </a:bodyPr>
          <a:lstStyle/>
          <a:p>
            <a:pPr marL="365760" lvl="1" indent="-256032" eaLnBrk="1" fontAlgn="auto" hangingPunct="1">
              <a:spcAft>
                <a:spcPts val="0"/>
              </a:spcAft>
              <a:buClr>
                <a:schemeClr val="accent3"/>
              </a:buClr>
              <a:buFont typeface="Georgia"/>
              <a:buChar char="•"/>
              <a:defRPr/>
            </a:pPr>
            <a:r>
              <a:rPr lang="en-US" sz="2800" dirty="0" smtClean="0"/>
              <a:t>To rehabilitate is to punish an individual in a way that makes her a better person and a better citizen tomorrow.  </a:t>
            </a:r>
          </a:p>
          <a:p>
            <a:pPr marL="365760" lvl="1" indent="-256032" eaLnBrk="1" fontAlgn="auto" hangingPunct="1">
              <a:spcAft>
                <a:spcPts val="0"/>
              </a:spcAft>
              <a:buClr>
                <a:schemeClr val="accent3"/>
              </a:buClr>
              <a:buFont typeface="Georgia"/>
              <a:buChar char="•"/>
              <a:defRPr/>
            </a:pPr>
            <a:r>
              <a:rPr lang="en-US" sz="2800" dirty="0" smtClean="0"/>
              <a:t>The foundation of this theory is that individuals with free will are capable of changing and contributing to society positively.  </a:t>
            </a:r>
            <a:endParaRPr lang="en-US" sz="3200" dirty="0" smtClean="0"/>
          </a:p>
          <a:p>
            <a:pPr marL="365760" indent="-256032" eaLnBrk="1" fontAlgn="auto" hangingPunct="1">
              <a:spcAft>
                <a:spcPts val="0"/>
              </a:spcAft>
              <a:buClr>
                <a:schemeClr val="accent3"/>
              </a:buClr>
              <a:buFont typeface="Georgia"/>
              <a:buChar char="•"/>
              <a:defRPr/>
            </a:pPr>
            <a:endParaRPr lang="en-US" dirty="0"/>
          </a:p>
        </p:txBody>
      </p:sp>
      <p:sp>
        <p:nvSpPr>
          <p:cNvPr id="10244" name="AutoShape 2" descr="https://itselementary.com/images/eecpina3070.jpg"/>
          <p:cNvSpPr>
            <a:spLocks noChangeAspect="1" noChangeArrowheads="1"/>
          </p:cNvSpPr>
          <p:nvPr/>
        </p:nvSpPr>
        <p:spPr bwMode="auto">
          <a:xfrm>
            <a:off x="63500" y="-136525"/>
            <a:ext cx="304800" cy="304800"/>
          </a:xfrm>
          <a:prstGeom prst="rect">
            <a:avLst/>
          </a:prstGeom>
          <a:noFill/>
          <a:ln w="9525">
            <a:noFill/>
            <a:miter lim="800000"/>
            <a:headEnd/>
            <a:tailEnd/>
          </a:ln>
        </p:spPr>
        <p:txBody>
          <a:bodyPr/>
          <a:lstStyle/>
          <a:p>
            <a:endParaRPr lang="en-US">
              <a:latin typeface="Georgia"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b="1" smtClean="0"/>
              <a:t>Isolation</a:t>
            </a:r>
            <a:endParaRPr lang="en-US" smtClean="0"/>
          </a:p>
        </p:txBody>
      </p:sp>
      <p:sp>
        <p:nvSpPr>
          <p:cNvPr id="11267" name="Content Placeholder 2"/>
          <p:cNvSpPr>
            <a:spLocks noGrp="1"/>
          </p:cNvSpPr>
          <p:nvPr>
            <p:ph idx="1"/>
          </p:nvPr>
        </p:nvSpPr>
        <p:spPr/>
        <p:txBody>
          <a:bodyPr/>
          <a:lstStyle/>
          <a:p>
            <a:pPr eaLnBrk="1" hangingPunct="1"/>
            <a:r>
              <a:rPr lang="en-US" smtClean="0"/>
              <a:t>This theory advocates isolating wrongdoers from law-abiding persons.  </a:t>
            </a:r>
          </a:p>
          <a:p>
            <a:pPr eaLnBrk="1" hangingPunct="1"/>
            <a:r>
              <a:rPr lang="en-US" smtClean="0"/>
              <a:t>Also known as  incapacitation.</a:t>
            </a:r>
          </a:p>
        </p:txBody>
      </p:sp>
      <p:pic>
        <p:nvPicPr>
          <p:cNvPr id="11268" name="Picture 2" descr="http://shop.amctv.com/images/products/21/6646-70.jpg"/>
          <p:cNvPicPr>
            <a:picLocks noChangeAspect="1" noChangeArrowheads="1"/>
          </p:cNvPicPr>
          <p:nvPr/>
        </p:nvPicPr>
        <p:blipFill>
          <a:blip r:embed="rId2" cstate="print"/>
          <a:srcRect/>
          <a:stretch>
            <a:fillRect/>
          </a:stretch>
        </p:blipFill>
        <p:spPr bwMode="auto">
          <a:xfrm>
            <a:off x="6324600" y="3505200"/>
            <a:ext cx="1909763" cy="2703513"/>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1219200"/>
            <a:ext cx="8229600" cy="1066800"/>
          </a:xfrm>
        </p:spPr>
        <p:txBody>
          <a:bodyPr/>
          <a:lstStyle/>
          <a:p>
            <a:pPr eaLnBrk="1" hangingPunct="1"/>
            <a:r>
              <a:rPr lang="en-US" smtClean="0"/>
              <a:t>Education</a:t>
            </a:r>
          </a:p>
        </p:txBody>
      </p:sp>
      <p:sp>
        <p:nvSpPr>
          <p:cNvPr id="12291" name="Content Placeholder 2"/>
          <p:cNvSpPr>
            <a:spLocks noGrp="1"/>
          </p:cNvSpPr>
          <p:nvPr>
            <p:ph idx="1"/>
          </p:nvPr>
        </p:nvSpPr>
        <p:spPr>
          <a:xfrm>
            <a:off x="457200" y="2667000"/>
            <a:ext cx="8229600" cy="3846513"/>
          </a:xfrm>
        </p:spPr>
        <p:txBody>
          <a:bodyPr/>
          <a:lstStyle/>
          <a:p>
            <a:pPr lvl="1" eaLnBrk="1" hangingPunct="1"/>
            <a:r>
              <a:rPr lang="en-US" sz="2800" dirty="0" smtClean="0"/>
              <a:t>This theoretical viewpoint advocates that punishing wrongdoers educates the populace of what rules society considers most sacred and important.  This </a:t>
            </a:r>
            <a:r>
              <a:rPr lang="en-US" sz="2800" dirty="0" smtClean="0"/>
              <a:t>can also assist in </a:t>
            </a:r>
            <a:r>
              <a:rPr lang="en-US" sz="2800" dirty="0" smtClean="0"/>
              <a:t>general </a:t>
            </a:r>
            <a:r>
              <a:rPr lang="en-US" sz="2800" dirty="0" smtClean="0"/>
              <a:t>deterrence.  </a:t>
            </a:r>
            <a:endParaRPr lang="en-US" sz="2800" dirty="0" smtClean="0"/>
          </a:p>
          <a:p>
            <a:pPr lvl="1" eaLnBrk="1" hangingPunct="1"/>
            <a:r>
              <a:rPr lang="en-US" sz="2800" dirty="0" smtClean="0"/>
              <a:t>Educating the individual, however, is a form of rehabilitation.  </a:t>
            </a:r>
            <a:endParaRPr lang="en-US" sz="3200" dirty="0" smtClean="0"/>
          </a:p>
        </p:txBody>
      </p:sp>
      <p:pic>
        <p:nvPicPr>
          <p:cNvPr id="12292" name="Picture 4" descr="http://www.prisonerseducation.org.uk/typo3temp/pics/89be1a8f06.jpg"/>
          <p:cNvPicPr>
            <a:picLocks noChangeAspect="1" noChangeArrowheads="1"/>
          </p:cNvPicPr>
          <p:nvPr/>
        </p:nvPicPr>
        <p:blipFill>
          <a:blip r:embed="rId2" cstate="print"/>
          <a:srcRect/>
          <a:stretch>
            <a:fillRect/>
          </a:stretch>
        </p:blipFill>
        <p:spPr bwMode="auto">
          <a:xfrm>
            <a:off x="6934200" y="762000"/>
            <a:ext cx="2038350" cy="168592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81000" y="838200"/>
            <a:ext cx="8382000" cy="1069975"/>
          </a:xfrm>
        </p:spPr>
        <p:txBody>
          <a:bodyPr/>
          <a:lstStyle/>
          <a:p>
            <a:pPr eaLnBrk="1" hangingPunct="1"/>
            <a:r>
              <a:rPr lang="en-US" b="1" smtClean="0"/>
              <a:t>Retribution</a:t>
            </a:r>
            <a:endParaRPr lang="en-US" smtClean="0"/>
          </a:p>
        </p:txBody>
      </p:sp>
      <p:sp>
        <p:nvSpPr>
          <p:cNvPr id="4" name="Text Placeholder 3"/>
          <p:cNvSpPr>
            <a:spLocks noGrp="1"/>
          </p:cNvSpPr>
          <p:nvPr>
            <p:ph type="body" idx="1"/>
          </p:nvPr>
        </p:nvSpPr>
        <p:spPr>
          <a:xfrm>
            <a:off x="381000" y="2244725"/>
            <a:ext cx="4041775" cy="457200"/>
          </a:xfrm>
        </p:spPr>
        <p:txBody>
          <a:bodyPr/>
          <a:lstStyle/>
          <a:p>
            <a:pPr eaLnBrk="1" fontAlgn="auto" hangingPunct="1">
              <a:spcAft>
                <a:spcPts val="0"/>
              </a:spcAft>
              <a:buClr>
                <a:schemeClr val="accent3"/>
              </a:buClr>
              <a:buFont typeface="Georgia"/>
              <a:buNone/>
              <a:defRPr/>
            </a:pPr>
            <a:r>
              <a:rPr lang="en-US" dirty="0" smtClean="0"/>
              <a:t>Generally</a:t>
            </a:r>
            <a:endParaRPr lang="en-US" dirty="0"/>
          </a:p>
        </p:txBody>
      </p:sp>
      <p:sp>
        <p:nvSpPr>
          <p:cNvPr id="6" name="Text Placeholder 5"/>
          <p:cNvSpPr>
            <a:spLocks noGrp="1"/>
          </p:cNvSpPr>
          <p:nvPr>
            <p:ph type="body" sz="half" idx="3"/>
          </p:nvPr>
        </p:nvSpPr>
        <p:spPr>
          <a:xfrm>
            <a:off x="4800600" y="1371600"/>
            <a:ext cx="4041775" cy="457200"/>
          </a:xfrm>
        </p:spPr>
        <p:txBody>
          <a:bodyPr/>
          <a:lstStyle/>
          <a:p>
            <a:pPr eaLnBrk="1" fontAlgn="auto" hangingPunct="1">
              <a:spcAft>
                <a:spcPts val="0"/>
              </a:spcAft>
              <a:buClr>
                <a:schemeClr val="accent3"/>
              </a:buClr>
              <a:buFont typeface="Georgia"/>
              <a:buNone/>
              <a:defRPr/>
            </a:pPr>
            <a:r>
              <a:rPr lang="en-US" dirty="0" smtClean="0"/>
              <a:t>Communicative Retribution: </a:t>
            </a:r>
            <a:endParaRPr lang="en-US" dirty="0"/>
          </a:p>
        </p:txBody>
      </p:sp>
      <p:sp>
        <p:nvSpPr>
          <p:cNvPr id="5" name="Content Placeholder 4"/>
          <p:cNvSpPr>
            <a:spLocks noGrp="1"/>
          </p:cNvSpPr>
          <p:nvPr>
            <p:ph sz="quarter" idx="2"/>
          </p:nvPr>
        </p:nvSpPr>
        <p:spPr>
          <a:xfrm>
            <a:off x="381000" y="2708275"/>
            <a:ext cx="4041775" cy="3886200"/>
          </a:xfrm>
        </p:spPr>
        <p:txBody>
          <a:bodyPr>
            <a:normAutofit/>
          </a:bodyPr>
          <a:lstStyle/>
          <a:p>
            <a:pPr marL="365760" lvl="1" indent="-256032" eaLnBrk="1" fontAlgn="auto" hangingPunct="1">
              <a:spcAft>
                <a:spcPts val="0"/>
              </a:spcAft>
              <a:buClr>
                <a:schemeClr val="accent3"/>
              </a:buClr>
              <a:buFont typeface="Georgia"/>
              <a:buChar char="•"/>
              <a:defRPr/>
            </a:pPr>
            <a:r>
              <a:rPr lang="en-US" dirty="0" smtClean="0"/>
              <a:t>Under retribution, the goal is to ensure that the individual gets what he or she deserves.</a:t>
            </a:r>
          </a:p>
          <a:p>
            <a:pPr marL="365760" lvl="1" indent="-256032" eaLnBrk="1" fontAlgn="auto" hangingPunct="1">
              <a:spcAft>
                <a:spcPts val="0"/>
              </a:spcAft>
              <a:buClr>
                <a:schemeClr val="accent3"/>
              </a:buClr>
              <a:buFont typeface="Georgia"/>
              <a:buChar char="•"/>
              <a:defRPr/>
            </a:pPr>
            <a:r>
              <a:rPr lang="en-US" dirty="0" smtClean="0"/>
              <a:t>   There is a difference between vengeance and retribution.  </a:t>
            </a:r>
          </a:p>
          <a:p>
            <a:pPr marL="1179576" lvl="3" indent="-201168" eaLnBrk="1" fontAlgn="auto" hangingPunct="1">
              <a:spcAft>
                <a:spcPts val="0"/>
              </a:spcAft>
              <a:buFont typeface="Wingdings 2"/>
              <a:buChar char=""/>
              <a:defRPr/>
            </a:pPr>
            <a:r>
              <a:rPr lang="en-US" dirty="0" smtClean="0"/>
              <a:t>Vengeance → individual retribution </a:t>
            </a:r>
            <a:endParaRPr lang="en-US" sz="1800" dirty="0" smtClean="0"/>
          </a:p>
          <a:p>
            <a:pPr marL="1179576" lvl="3" indent="-201168" eaLnBrk="1" fontAlgn="auto" hangingPunct="1">
              <a:spcAft>
                <a:spcPts val="0"/>
              </a:spcAft>
              <a:buFont typeface="Wingdings 2"/>
              <a:buChar char=""/>
              <a:defRPr/>
            </a:pPr>
            <a:r>
              <a:rPr lang="en-US" dirty="0" smtClean="0"/>
              <a:t>Retribution → societal retribution </a:t>
            </a:r>
            <a:endParaRPr lang="en-US" sz="1800" dirty="0" smtClean="0"/>
          </a:p>
          <a:p>
            <a:pPr marL="365760" lvl="1" indent="-256032" eaLnBrk="1" fontAlgn="auto" hangingPunct="1">
              <a:spcAft>
                <a:spcPts val="0"/>
              </a:spcAft>
              <a:buClr>
                <a:schemeClr val="accent3"/>
              </a:buClr>
              <a:buFont typeface="Georgia"/>
              <a:buChar char="•"/>
              <a:defRPr/>
            </a:pPr>
            <a:endParaRPr lang="en-US" sz="2400" dirty="0" smtClean="0"/>
          </a:p>
          <a:p>
            <a:pPr marL="365760" indent="-256032" eaLnBrk="1" fontAlgn="auto" hangingPunct="1">
              <a:spcAft>
                <a:spcPts val="0"/>
              </a:spcAft>
              <a:buClr>
                <a:schemeClr val="accent3"/>
              </a:buClr>
              <a:buFont typeface="Georgia"/>
              <a:buChar char="•"/>
              <a:defRPr/>
            </a:pPr>
            <a:endParaRPr lang="en-US" dirty="0"/>
          </a:p>
        </p:txBody>
      </p:sp>
      <p:sp>
        <p:nvSpPr>
          <p:cNvPr id="13318" name="Content Placeholder 6"/>
          <p:cNvSpPr>
            <a:spLocks noGrp="1"/>
          </p:cNvSpPr>
          <p:nvPr>
            <p:ph sz="quarter" idx="4"/>
          </p:nvPr>
        </p:nvSpPr>
        <p:spPr>
          <a:xfrm>
            <a:off x="3657600" y="2057400"/>
            <a:ext cx="5102225" cy="4537075"/>
          </a:xfrm>
        </p:spPr>
        <p:txBody>
          <a:bodyPr/>
          <a:lstStyle/>
          <a:p>
            <a:pPr lvl="2" eaLnBrk="1" hangingPunct="1"/>
            <a:r>
              <a:rPr lang="en-US" dirty="0" smtClean="0"/>
              <a:t>Right-deprivations help to define the fundamental equal worth of all human beings.  When someone denies another a right, they are treating that other person as if they are worth less, thus a society wants to send a signal that the society values the individual as </a:t>
            </a:r>
            <a:r>
              <a:rPr lang="en-US" dirty="0" smtClean="0"/>
              <a:t>equal </a:t>
            </a:r>
            <a:r>
              <a:rPr lang="en-US" dirty="0" smtClean="0"/>
              <a:t>to all others. </a:t>
            </a:r>
            <a:endParaRPr lang="en-US" sz="2000" dirty="0" smtClean="0"/>
          </a:p>
          <a:p>
            <a:pPr lvl="2" eaLnBrk="1" hangingPunct="1"/>
            <a:r>
              <a:rPr lang="en-US" dirty="0" smtClean="0"/>
              <a:t>Communicative retribution </a:t>
            </a:r>
            <a:r>
              <a:rPr lang="en-US" dirty="0" smtClean="0"/>
              <a:t>also looks </a:t>
            </a:r>
            <a:r>
              <a:rPr lang="en-US" dirty="0" smtClean="0"/>
              <a:t>to groups that may suffer </a:t>
            </a:r>
            <a:r>
              <a:rPr lang="en-US" dirty="0" smtClean="0"/>
              <a:t>stigma (harm to perceptions of group worth) </a:t>
            </a:r>
            <a:r>
              <a:rPr lang="en-US" dirty="0" smtClean="0"/>
              <a:t>from individual crimes, for example, racial or ethnic or religious groups.  </a:t>
            </a:r>
            <a:endParaRPr lang="en-US" sz="2000" dirty="0" smtClean="0"/>
          </a:p>
          <a:p>
            <a:pPr eaLnBrk="1" hangingPunct="1"/>
            <a:endParaRPr lang="en-US" dirty="0" smtClean="0"/>
          </a:p>
          <a:p>
            <a:pPr eaLnBrk="1" hangingPunct="1"/>
            <a:endParaRPr lang="en-US" dirty="0" smtClean="0"/>
          </a:p>
          <a:p>
            <a:pPr lvl="4" eaLnBrk="1" hangingPunct="1"/>
            <a:r>
              <a:rPr lang="en-US" dirty="0" smtClean="0"/>
              <a:t>                                                           Page 6</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690</TotalTime>
  <Words>1117</Words>
  <Application>Microsoft Office PowerPoint</Application>
  <PresentationFormat>On-screen Show (4:3)</PresentationFormat>
  <Paragraphs>109</Paragraphs>
  <Slides>16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Trebuchet MS</vt:lpstr>
      <vt:lpstr>Georgia</vt:lpstr>
      <vt:lpstr>Wingdings 2</vt:lpstr>
      <vt:lpstr>Calibri</vt:lpstr>
      <vt:lpstr>Times New Roman</vt:lpstr>
      <vt:lpstr>Urban</vt:lpstr>
      <vt:lpstr>General Criminal Law Principles: Principles of Punishment </vt:lpstr>
      <vt:lpstr>Topics Discussed</vt:lpstr>
      <vt:lpstr>What is the difference between civil and criminal conduct?</vt:lpstr>
      <vt:lpstr>Theories of Punishment </vt:lpstr>
      <vt:lpstr>Deterrence  (Preventing future harm)</vt:lpstr>
      <vt:lpstr>Rehabilitation (Reform the individual)</vt:lpstr>
      <vt:lpstr>Isolation</vt:lpstr>
      <vt:lpstr>Education</vt:lpstr>
      <vt:lpstr>Retribution</vt:lpstr>
      <vt:lpstr>The Process of Criminal Prosecution</vt:lpstr>
      <vt:lpstr>Slide 11</vt:lpstr>
      <vt:lpstr>Preliminary Arraignment</vt:lpstr>
      <vt:lpstr>Slide 13</vt:lpstr>
      <vt:lpstr>Slide 14</vt:lpstr>
      <vt:lpstr>Slide 15</vt:lpstr>
      <vt:lpstr>The Basis for an Appeal</vt:lpstr>
    </vt:vector>
  </TitlesOfParts>
  <Company>Sony Electronics,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Criminal Law Principles: Principles of Punishment</dc:title>
  <dc:creator>Owner</dc:creator>
  <cp:lastModifiedBy>Andy</cp:lastModifiedBy>
  <cp:revision>8</cp:revision>
  <dcterms:created xsi:type="dcterms:W3CDTF">2009-03-17T21:56:50Z</dcterms:created>
  <dcterms:modified xsi:type="dcterms:W3CDTF">2009-10-18T03:38:41Z</dcterms:modified>
</cp:coreProperties>
</file>